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17"/>
    <p:restoredTop sz="94610"/>
  </p:normalViewPr>
  <p:slideViewPr>
    <p:cSldViewPr snapToGrid="0" snapToObjects="1">
      <p:cViewPr varScale="1">
        <p:scale>
          <a:sx n="128" d="100"/>
          <a:sy n="128" d="100"/>
        </p:scale>
        <p:origin x="28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111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introduce the media kit and campaign identity for James Bush III, Democrat for Florida House District 109. Use the phrase: Proof. Not Promises. On The Move.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Brand slide is designed for media, volunteers, vendors and designers. It gives practical use guidance without overcomplicating the kit.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when preparing social posts and campaign emails. Adjust hashtags based on platform, but keep the proof-not-promises message consistent.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use it as a final leave-behind in email attachments and press briefings.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Snapshot source: campaign press release provided in the media packet. Keep introduction concise and credential-led.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anchor the narrative. Three pillars: public strength, local proof, and clear civic action.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wins are drawn from the campaign press release. Avoid overloading this slide; use it for proof points only.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Platform priorities reflect campaign focus areas listed in the press release: education, economic opportunity, public safety, senior services, youth development, and community investment.</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district communities as part of the campaign’s local footprint. The slide helps journalists place the campaign geographically.</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copy for anchors, hosts, producers, newsletters, and event programs.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Quotes are pulled from the press release. Keep quotation marks intact and attribute to James Bush III.</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Press release headline and angles are based on the provided refined SEO press release with wins.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ppt_assets/hero_dark_16x9.jp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58368" y="5212080"/>
            <a:ext cx="2468880" cy="411480"/>
          </a:xfrm>
          <a:prstGeom prst="rect">
            <a:avLst/>
          </a:prstGeom>
          <a:noFill/>
          <a:ln/>
        </p:spPr>
        <p:txBody>
          <a:bodyPr wrap="square" lIns="0" tIns="0" rIns="0" bIns="0" rtlCol="0" anchor="ctr"/>
          <a:lstStyle/>
          <a:p>
            <a:pPr marL="0" indent="0">
              <a:buNone/>
            </a:pPr>
            <a:r>
              <a:rPr lang="en-US" sz="2400" b="1" dirty="0">
                <a:solidFill>
                  <a:srgbClr val="FFFFFF"/>
                </a:solidFill>
              </a:rPr>
              <a:t>MEDIA KIT</a:t>
            </a:r>
            <a:endParaRPr lang="en-US" sz="2400" dirty="0"/>
          </a:p>
        </p:txBody>
      </p:sp>
      <p:sp>
        <p:nvSpPr>
          <p:cNvPr id="4" name="Text 1"/>
          <p:cNvSpPr/>
          <p:nvPr/>
        </p:nvSpPr>
        <p:spPr>
          <a:xfrm>
            <a:off x="3246120" y="5230368"/>
            <a:ext cx="1188720" cy="384048"/>
          </a:xfrm>
          <a:prstGeom prst="rect">
            <a:avLst/>
          </a:prstGeom>
          <a:noFill/>
          <a:ln/>
        </p:spPr>
        <p:txBody>
          <a:bodyPr wrap="square" lIns="0" tIns="0" rIns="0" bIns="0" rtlCol="0" anchor="ctr"/>
          <a:lstStyle/>
          <a:p>
            <a:pPr marL="0" indent="0">
              <a:buNone/>
            </a:pPr>
            <a:r>
              <a:rPr lang="en-US" sz="2200" b="1" dirty="0">
                <a:solidFill>
                  <a:srgbClr val="D1121B"/>
                </a:solidFill>
              </a:rPr>
              <a:t>2026</a:t>
            </a:r>
            <a:endParaRPr lang="en-US" sz="2200" dirty="0"/>
          </a:p>
        </p:txBody>
      </p:sp>
      <p:sp>
        <p:nvSpPr>
          <p:cNvPr id="5" name="Text 2"/>
          <p:cNvSpPr/>
          <p:nvPr/>
        </p:nvSpPr>
        <p:spPr>
          <a:xfrm>
            <a:off x="658368" y="5669280"/>
            <a:ext cx="5303520" cy="292608"/>
          </a:xfrm>
          <a:prstGeom prst="rect">
            <a:avLst/>
          </a:prstGeom>
          <a:noFill/>
          <a:ln/>
        </p:spPr>
        <p:txBody>
          <a:bodyPr wrap="square" lIns="0" tIns="0" rIns="0" bIns="0" rtlCol="0" anchor="ctr"/>
          <a:lstStyle/>
          <a:p>
            <a:pPr marL="0" indent="0">
              <a:buNone/>
            </a:pPr>
            <a:r>
              <a:rPr lang="en-US" sz="1400" b="1" dirty="0">
                <a:solidFill>
                  <a:srgbClr val="D9E7FF"/>
                </a:solidFill>
              </a:rPr>
              <a:t>Florida House District 109 • Democrat</a:t>
            </a:r>
            <a:endParaRPr lang="en-US" sz="1400" dirty="0"/>
          </a:p>
        </p:txBody>
      </p:sp>
      <p:sp>
        <p:nvSpPr>
          <p:cNvPr id="6" name="Text 3"/>
          <p:cNvSpPr/>
          <p:nvPr/>
        </p:nvSpPr>
        <p:spPr>
          <a:xfrm>
            <a:off x="6583680" y="5705856"/>
            <a:ext cx="4754880" cy="292608"/>
          </a:xfrm>
          <a:prstGeom prst="rect">
            <a:avLst/>
          </a:prstGeom>
          <a:noFill/>
          <a:ln/>
        </p:spPr>
        <p:txBody>
          <a:bodyPr wrap="square" lIns="0" tIns="0" rIns="0" bIns="0" rtlCol="0" anchor="ctr"/>
          <a:lstStyle/>
          <a:p>
            <a:pPr marL="0" indent="0" algn="r">
              <a:buNone/>
            </a:pPr>
            <a:r>
              <a:rPr lang="en-US" sz="1500" b="1" dirty="0">
                <a:solidFill>
                  <a:srgbClr val="FFFFFF"/>
                </a:solidFill>
              </a:rPr>
              <a:t>Proof. Not Promises. On The Move.</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09</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VISUAL IDENTITY</a:t>
            </a:r>
            <a:endParaRPr lang="en-US" sz="1050" dirty="0"/>
          </a:p>
        </p:txBody>
      </p:sp>
      <p:sp>
        <p:nvSpPr>
          <p:cNvPr id="4" name="Text 2"/>
          <p:cNvSpPr/>
          <p:nvPr/>
        </p:nvSpPr>
        <p:spPr>
          <a:xfrm>
            <a:off x="548640" y="777240"/>
            <a:ext cx="6766560" cy="685800"/>
          </a:xfrm>
          <a:prstGeom prst="rect">
            <a:avLst/>
          </a:prstGeom>
          <a:noFill/>
          <a:ln/>
        </p:spPr>
        <p:txBody>
          <a:bodyPr wrap="square" lIns="254" tIns="254" rIns="254" bIns="254" rtlCol="0" anchor="ctr">
            <a:normAutofit fontScale="85000" lnSpcReduction="10000"/>
          </a:bodyPr>
          <a:lstStyle/>
          <a:p>
            <a:pPr marL="0" indent="0">
              <a:buNone/>
            </a:pPr>
            <a:r>
              <a:rPr lang="en-US" sz="3100" b="1" dirty="0">
                <a:solidFill>
                  <a:srgbClr val="FFFFFF"/>
                </a:solidFill>
                <a:latin typeface="Arial" pitchFamily="34" charset="0"/>
                <a:ea typeface="Arial" pitchFamily="34" charset="-122"/>
                <a:cs typeface="Arial" pitchFamily="34" charset="-120"/>
              </a:rPr>
              <a:t>Campaign assets: bold, patriotic, legible</a:t>
            </a:r>
            <a:endParaRPr lang="en-US" sz="3100" dirty="0"/>
          </a:p>
        </p:txBody>
      </p:sp>
      <p:sp>
        <p:nvSpPr>
          <p:cNvPr id="5" name="Text 3"/>
          <p:cNvSpPr/>
          <p:nvPr/>
        </p:nvSpPr>
        <p:spPr>
          <a:xfrm>
            <a:off x="594360" y="1481328"/>
            <a:ext cx="5394960" cy="731520"/>
          </a:xfrm>
          <a:prstGeom prst="rect">
            <a:avLst/>
          </a:prstGeom>
          <a:noFill/>
          <a:ln/>
        </p:spPr>
        <p:txBody>
          <a:bodyPr wrap="square" lIns="1016" tIns="1016" rIns="1016" bIns="1016" rtlCol="0" anchor="t">
            <a:normAutofit lnSpcReduction="10000"/>
          </a:bodyPr>
          <a:lstStyle/>
          <a:p>
            <a:pPr marL="0" indent="0">
              <a:buNone/>
            </a:pPr>
            <a:r>
              <a:rPr lang="en-US" sz="1750" b="1" dirty="0">
                <a:solidFill>
                  <a:srgbClr val="E9F2FF"/>
                </a:solidFill>
                <a:latin typeface="Arial" pitchFamily="34" charset="0"/>
                <a:ea typeface="Arial" pitchFamily="34" charset="-122"/>
                <a:cs typeface="Arial" pitchFamily="34" charset="-120"/>
              </a:rPr>
              <a:t>Use strong contrast, clean navy/red pairings, and uncluttered layouts. The brand should feel steady, experienced, and ready for public view.</a:t>
            </a:r>
            <a:endParaRPr lang="en-US" sz="1750" dirty="0"/>
          </a:p>
        </p:txBody>
      </p:sp>
      <p:sp>
        <p:nvSpPr>
          <p:cNvPr id="6" name="Shape 4"/>
          <p:cNvSpPr/>
          <p:nvPr/>
        </p:nvSpPr>
        <p:spPr>
          <a:xfrm>
            <a:off x="777240" y="2468880"/>
            <a:ext cx="4983480" cy="1920240"/>
          </a:xfrm>
          <a:prstGeom prst="rect">
            <a:avLst/>
          </a:prstGeom>
          <a:solidFill>
            <a:srgbClr val="FFFFFF"/>
          </a:solidFill>
          <a:ln w="12700">
            <a:solidFill>
              <a:srgbClr val="FFFFFF">
                <a:alpha val="0"/>
              </a:srgbClr>
            </a:solidFill>
            <a:prstDash val="solid"/>
          </a:ln>
        </p:spPr>
      </p:sp>
      <p:pic>
        <p:nvPicPr>
          <p:cNvPr id="7" name="Image 0" descr="/mnt/data/James_Bush_III_logo_3_solid_stars_transparent.png"/>
          <p:cNvPicPr>
            <a:picLocks noChangeAspect="1"/>
          </p:cNvPicPr>
          <p:nvPr/>
        </p:nvPicPr>
        <p:blipFill>
          <a:blip r:embed="rId3"/>
          <a:stretch>
            <a:fillRect/>
          </a:stretch>
        </p:blipFill>
        <p:spPr>
          <a:xfrm>
            <a:off x="1143000" y="2670048"/>
            <a:ext cx="4251960" cy="1417320"/>
          </a:xfrm>
          <a:prstGeom prst="rect">
            <a:avLst/>
          </a:prstGeom>
        </p:spPr>
      </p:pic>
      <p:sp>
        <p:nvSpPr>
          <p:cNvPr id="8" name="Text 5"/>
          <p:cNvSpPr/>
          <p:nvPr/>
        </p:nvSpPr>
        <p:spPr>
          <a:xfrm>
            <a:off x="1078992" y="4133088"/>
            <a:ext cx="4389120" cy="228600"/>
          </a:xfrm>
          <a:prstGeom prst="rect">
            <a:avLst/>
          </a:prstGeom>
          <a:noFill/>
          <a:ln/>
        </p:spPr>
        <p:txBody>
          <a:bodyPr wrap="square" lIns="1016" tIns="1016" rIns="1016" bIns="1016" rtlCol="0" anchor="t">
            <a:normAutofit/>
          </a:bodyPr>
          <a:lstStyle/>
          <a:p>
            <a:pPr marL="0" indent="0" algn="ctr">
              <a:buNone/>
            </a:pPr>
            <a:r>
              <a:rPr lang="en-US" sz="1200" b="1" dirty="0">
                <a:solidFill>
                  <a:srgbClr val="062B5F"/>
                </a:solidFill>
                <a:latin typeface="Arial" pitchFamily="34" charset="0"/>
                <a:ea typeface="Arial" pitchFamily="34" charset="-122"/>
                <a:cs typeface="Arial" pitchFamily="34" charset="-120"/>
              </a:rPr>
              <a:t>Primary logo with three solid stars</a:t>
            </a:r>
            <a:endParaRPr lang="en-US" sz="1200" dirty="0"/>
          </a:p>
        </p:txBody>
      </p:sp>
      <p:pic>
        <p:nvPicPr>
          <p:cNvPr id="9" name="Image 1" descr="/mnt/data/ppt_assets/headshot_square.jpg"/>
          <p:cNvPicPr>
            <a:picLocks noChangeAspect="1"/>
          </p:cNvPicPr>
          <p:nvPr/>
        </p:nvPicPr>
        <p:blipFill>
          <a:blip r:embed="rId4"/>
          <a:stretch>
            <a:fillRect/>
          </a:stretch>
        </p:blipFill>
        <p:spPr>
          <a:xfrm>
            <a:off x="6400800" y="2240280"/>
            <a:ext cx="1920240" cy="1920240"/>
          </a:xfrm>
          <a:prstGeom prst="rect">
            <a:avLst/>
          </a:prstGeom>
        </p:spPr>
      </p:pic>
      <p:pic>
        <p:nvPicPr>
          <p:cNvPr id="10" name="Image 2" descr="/mnt/data/ppt_assets/hero_dark_16x9.jpg"/>
          <p:cNvPicPr>
            <a:picLocks noChangeAspect="1"/>
          </p:cNvPicPr>
          <p:nvPr/>
        </p:nvPicPr>
        <p:blipFill>
          <a:blip r:embed="rId5"/>
          <a:stretch>
            <a:fillRect/>
          </a:stretch>
        </p:blipFill>
        <p:spPr>
          <a:xfrm>
            <a:off x="8641080" y="2240280"/>
            <a:ext cx="2697480" cy="1517904"/>
          </a:xfrm>
          <a:prstGeom prst="rect">
            <a:avLst/>
          </a:prstGeom>
        </p:spPr>
      </p:pic>
      <p:sp>
        <p:nvSpPr>
          <p:cNvPr id="11" name="Text 6"/>
          <p:cNvSpPr/>
          <p:nvPr/>
        </p:nvSpPr>
        <p:spPr>
          <a:xfrm>
            <a:off x="6400800" y="4297680"/>
            <a:ext cx="1920240" cy="201168"/>
          </a:xfrm>
          <a:prstGeom prst="rect">
            <a:avLst/>
          </a:prstGeom>
          <a:noFill/>
          <a:ln/>
        </p:spPr>
        <p:txBody>
          <a:bodyPr wrap="square" lIns="1016" tIns="1016" rIns="1016" bIns="1016" rtlCol="0" anchor="t">
            <a:normAutofit/>
          </a:bodyPr>
          <a:lstStyle/>
          <a:p>
            <a:pPr marL="0" indent="0" algn="ctr">
              <a:buNone/>
            </a:pPr>
            <a:r>
              <a:rPr lang="en-US" sz="1050" b="1" dirty="0">
                <a:solidFill>
                  <a:srgbClr val="D9E7FF"/>
                </a:solidFill>
                <a:latin typeface="Arial" pitchFamily="34" charset="0"/>
                <a:ea typeface="Arial" pitchFamily="34" charset="-122"/>
                <a:cs typeface="Arial" pitchFamily="34" charset="-120"/>
              </a:rPr>
              <a:t>Candidate portrait</a:t>
            </a:r>
            <a:endParaRPr lang="en-US" sz="1050" dirty="0"/>
          </a:p>
        </p:txBody>
      </p:sp>
      <p:sp>
        <p:nvSpPr>
          <p:cNvPr id="12" name="Text 7"/>
          <p:cNvSpPr/>
          <p:nvPr/>
        </p:nvSpPr>
        <p:spPr>
          <a:xfrm>
            <a:off x="8641080" y="3931920"/>
            <a:ext cx="2697480" cy="201168"/>
          </a:xfrm>
          <a:prstGeom prst="rect">
            <a:avLst/>
          </a:prstGeom>
          <a:noFill/>
          <a:ln/>
        </p:spPr>
        <p:txBody>
          <a:bodyPr wrap="square" lIns="1016" tIns="1016" rIns="1016" bIns="1016" rtlCol="0" anchor="t">
            <a:normAutofit/>
          </a:bodyPr>
          <a:lstStyle/>
          <a:p>
            <a:pPr marL="0" indent="0" algn="ctr">
              <a:buNone/>
            </a:pPr>
            <a:r>
              <a:rPr lang="en-US" sz="1050" b="1" dirty="0">
                <a:solidFill>
                  <a:srgbClr val="D9E7FF"/>
                </a:solidFill>
                <a:latin typeface="Arial" pitchFamily="34" charset="0"/>
                <a:ea typeface="Arial" pitchFamily="34" charset="-122"/>
                <a:cs typeface="Arial" pitchFamily="34" charset="-120"/>
              </a:rPr>
              <a:t>Cover / social banner</a:t>
            </a:r>
            <a:endParaRPr lang="en-US" sz="1050" dirty="0"/>
          </a:p>
        </p:txBody>
      </p:sp>
      <p:sp>
        <p:nvSpPr>
          <p:cNvPr id="13" name="Text 8"/>
          <p:cNvSpPr/>
          <p:nvPr/>
        </p:nvSpPr>
        <p:spPr>
          <a:xfrm>
            <a:off x="777240" y="5074920"/>
            <a:ext cx="9875520" cy="274320"/>
          </a:xfrm>
          <a:prstGeom prst="rect">
            <a:avLst/>
          </a:prstGeom>
          <a:noFill/>
          <a:ln/>
        </p:spPr>
        <p:txBody>
          <a:bodyPr wrap="square" lIns="1016" tIns="1016" rIns="1016" bIns="1016" rtlCol="0" anchor="t">
            <a:normAutofit/>
          </a:bodyPr>
          <a:lstStyle/>
          <a:p>
            <a:pPr marL="0" indent="0">
              <a:buNone/>
            </a:pPr>
            <a:r>
              <a:rPr lang="en-US" sz="1450" b="1" dirty="0">
                <a:solidFill>
                  <a:srgbClr val="FFFFFF"/>
                </a:solidFill>
                <a:latin typeface="Arial" pitchFamily="34" charset="0"/>
                <a:ea typeface="Arial" pitchFamily="34" charset="-122"/>
                <a:cs typeface="Arial" pitchFamily="34" charset="-120"/>
              </a:rPr>
              <a:t>Color cues: Deep Navy #062B5F  |  Campaign Red #D1121B  |  White #FFFFFF</a:t>
            </a:r>
            <a:endParaRPr lang="en-US" sz="1450" dirty="0"/>
          </a:p>
        </p:txBody>
      </p:sp>
      <p:sp>
        <p:nvSpPr>
          <p:cNvPr id="14" name="Text 9"/>
          <p:cNvSpPr/>
          <p:nvPr/>
        </p:nvSpPr>
        <p:spPr>
          <a:xfrm>
            <a:off x="777240" y="5486400"/>
            <a:ext cx="9692640" cy="274320"/>
          </a:xfrm>
          <a:prstGeom prst="rect">
            <a:avLst/>
          </a:prstGeom>
          <a:noFill/>
          <a:ln/>
        </p:spPr>
        <p:txBody>
          <a:bodyPr wrap="square" lIns="1016" tIns="1016" rIns="1016" bIns="1016" rtlCol="0" anchor="t">
            <a:normAutofit/>
          </a:bodyPr>
          <a:lstStyle/>
          <a:p>
            <a:pPr marL="0" indent="0">
              <a:buNone/>
            </a:pPr>
            <a:r>
              <a:rPr lang="en-US" sz="1350" dirty="0">
                <a:solidFill>
                  <a:srgbClr val="D9E7FF"/>
                </a:solidFill>
                <a:latin typeface="Arial" pitchFamily="34" charset="0"/>
                <a:ea typeface="Arial" pitchFamily="34" charset="-122"/>
                <a:cs typeface="Arial" pitchFamily="34" charset="-120"/>
              </a:rPr>
              <a:t>Typography direction: bold uppercase headlines, clean sans-serif body copy, generous spacing, high contrast.</a:t>
            </a:r>
            <a:endParaRPr lang="en-US" sz="1350" dirty="0"/>
          </a:p>
        </p:txBody>
      </p:sp>
      <p:sp>
        <p:nvSpPr>
          <p:cNvPr id="15"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16"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10</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DIGITAL MESSAGING</a:t>
            </a:r>
            <a:endParaRPr lang="en-US" sz="1050" dirty="0"/>
          </a:p>
        </p:txBody>
      </p:sp>
      <p:sp>
        <p:nvSpPr>
          <p:cNvPr id="4" name="Text 2"/>
          <p:cNvSpPr/>
          <p:nvPr/>
        </p:nvSpPr>
        <p:spPr>
          <a:xfrm>
            <a:off x="548640" y="804672"/>
            <a:ext cx="8229600" cy="713232"/>
          </a:xfrm>
          <a:prstGeom prst="rect">
            <a:avLst/>
          </a:prstGeom>
          <a:noFill/>
          <a:ln/>
        </p:spPr>
        <p:txBody>
          <a:bodyPr wrap="square" lIns="254" tIns="254" rIns="254" bIns="254" rtlCol="0" anchor="ctr">
            <a:normAutofit/>
          </a:bodyPr>
          <a:lstStyle/>
          <a:p>
            <a:pPr marL="0" indent="0">
              <a:buNone/>
            </a:pPr>
            <a:r>
              <a:rPr lang="en-US" sz="2900" b="1" dirty="0">
                <a:solidFill>
                  <a:srgbClr val="062B5F"/>
                </a:solidFill>
                <a:latin typeface="Arial" pitchFamily="34" charset="0"/>
                <a:ea typeface="Arial" pitchFamily="34" charset="-122"/>
                <a:cs typeface="Arial" pitchFamily="34" charset="-120"/>
              </a:rPr>
              <a:t>Fast copy for posts, captions and email blasts</a:t>
            </a:r>
            <a:endParaRPr lang="en-US" sz="2900" dirty="0"/>
          </a:p>
        </p:txBody>
      </p:sp>
      <p:sp>
        <p:nvSpPr>
          <p:cNvPr id="5" name="Shape 3"/>
          <p:cNvSpPr/>
          <p:nvPr/>
        </p:nvSpPr>
        <p:spPr>
          <a:xfrm>
            <a:off x="731520" y="1737360"/>
            <a:ext cx="5257800" cy="3520440"/>
          </a:xfrm>
          <a:prstGeom prst="rect">
            <a:avLst/>
          </a:prstGeom>
          <a:solidFill>
            <a:srgbClr val="F4F6FA"/>
          </a:solidFill>
          <a:ln w="12700">
            <a:solidFill>
              <a:srgbClr val="F4F6FA">
                <a:alpha val="0"/>
              </a:srgbClr>
            </a:solidFill>
            <a:prstDash val="solid"/>
          </a:ln>
        </p:spPr>
      </p:sp>
      <p:sp>
        <p:nvSpPr>
          <p:cNvPr id="6" name="Text 4"/>
          <p:cNvSpPr/>
          <p:nvPr/>
        </p:nvSpPr>
        <p:spPr>
          <a:xfrm>
            <a:off x="1005840" y="1993392"/>
            <a:ext cx="137160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Sample post</a:t>
            </a:r>
            <a:endParaRPr lang="en-US" sz="1200" dirty="0"/>
          </a:p>
        </p:txBody>
      </p:sp>
      <p:sp>
        <p:nvSpPr>
          <p:cNvPr id="7" name="Text 5"/>
          <p:cNvSpPr/>
          <p:nvPr/>
        </p:nvSpPr>
        <p:spPr>
          <a:xfrm>
            <a:off x="1005840" y="2395728"/>
            <a:ext cx="4480560" cy="1371600"/>
          </a:xfrm>
          <a:prstGeom prst="rect">
            <a:avLst/>
          </a:prstGeom>
          <a:noFill/>
          <a:ln/>
        </p:spPr>
        <p:txBody>
          <a:bodyPr wrap="square" lIns="1016" tIns="1016" rIns="1016" bIns="1016" rtlCol="0" anchor="t">
            <a:normAutofit fontScale="92500"/>
          </a:bodyPr>
          <a:lstStyle/>
          <a:p>
            <a:pPr marL="0" indent="0">
              <a:buNone/>
            </a:pPr>
            <a:r>
              <a:rPr lang="en-US" sz="1750" b="1" dirty="0">
                <a:solidFill>
                  <a:srgbClr val="0F1B2D"/>
                </a:solidFill>
                <a:latin typeface="Arial" pitchFamily="34" charset="0"/>
                <a:ea typeface="Arial" pitchFamily="34" charset="-122"/>
                <a:cs typeface="Arial" pitchFamily="34" charset="-120"/>
              </a:rPr>
              <a:t>District 109 deserves leadership with receipts. James Bush III is On The Move for stronger schools, better jobs, safer neighborhoods, respect for seniors and real investment in our communities. Election Day: August 18, 2026.</a:t>
            </a:r>
            <a:endParaRPr lang="en-US" sz="1750" dirty="0"/>
          </a:p>
        </p:txBody>
      </p:sp>
      <p:sp>
        <p:nvSpPr>
          <p:cNvPr id="8" name="Text 6"/>
          <p:cNvSpPr/>
          <p:nvPr/>
        </p:nvSpPr>
        <p:spPr>
          <a:xfrm>
            <a:off x="1005840" y="4315968"/>
            <a:ext cx="4526280" cy="320040"/>
          </a:xfrm>
          <a:prstGeom prst="rect">
            <a:avLst/>
          </a:prstGeom>
          <a:noFill/>
          <a:ln/>
        </p:spPr>
        <p:txBody>
          <a:bodyPr wrap="square" lIns="1016" tIns="1016" rIns="1016" bIns="1016" rtlCol="0" anchor="t">
            <a:normAutofit fontScale="92500" lnSpcReduction="20000"/>
          </a:bodyPr>
          <a:lstStyle/>
          <a:p>
            <a:pPr marL="0" indent="0">
              <a:buNone/>
            </a:pPr>
            <a:r>
              <a:rPr lang="en-US" sz="1350" b="1" dirty="0">
                <a:solidFill>
                  <a:srgbClr val="062B5F"/>
                </a:solidFill>
                <a:latin typeface="Arial" pitchFamily="34" charset="0"/>
                <a:ea typeface="Arial" pitchFamily="34" charset="-122"/>
                <a:cs typeface="Arial" pitchFamily="34" charset="-120"/>
              </a:rPr>
              <a:t>#JamesBushIII #OnTheMove #District109 #MiamiDade #Vote2026</a:t>
            </a:r>
            <a:endParaRPr lang="en-US" sz="1350" dirty="0"/>
          </a:p>
        </p:txBody>
      </p:sp>
      <p:sp>
        <p:nvSpPr>
          <p:cNvPr id="9" name="Shape 7"/>
          <p:cNvSpPr/>
          <p:nvPr/>
        </p:nvSpPr>
        <p:spPr>
          <a:xfrm>
            <a:off x="6400800" y="1737360"/>
            <a:ext cx="4937760" cy="3520440"/>
          </a:xfrm>
          <a:prstGeom prst="rect">
            <a:avLst/>
          </a:prstGeom>
          <a:solidFill>
            <a:srgbClr val="001B3F"/>
          </a:solidFill>
          <a:ln w="12700">
            <a:solidFill>
              <a:srgbClr val="001B3F">
                <a:alpha val="0"/>
              </a:srgbClr>
            </a:solidFill>
            <a:prstDash val="solid"/>
          </a:ln>
        </p:spPr>
      </p:sp>
      <p:sp>
        <p:nvSpPr>
          <p:cNvPr id="10" name="Text 8"/>
          <p:cNvSpPr/>
          <p:nvPr/>
        </p:nvSpPr>
        <p:spPr>
          <a:xfrm>
            <a:off x="6693408" y="1993392"/>
            <a:ext cx="219456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Call to action menu</a:t>
            </a:r>
            <a:endParaRPr lang="en-US" sz="1200" dirty="0"/>
          </a:p>
        </p:txBody>
      </p:sp>
      <p:sp>
        <p:nvSpPr>
          <p:cNvPr id="11" name="Text 9"/>
          <p:cNvSpPr/>
          <p:nvPr/>
        </p:nvSpPr>
        <p:spPr>
          <a:xfrm>
            <a:off x="6720840" y="2395728"/>
            <a:ext cx="4251960" cy="1828800"/>
          </a:xfrm>
          <a:prstGeom prst="rect">
            <a:avLst/>
          </a:prstGeom>
          <a:noFill/>
          <a:ln/>
        </p:spPr>
        <p:txBody>
          <a:bodyPr wrap="square" lIns="1016" tIns="1016" rIns="1016" bIns="1016" rtlCol="0" anchor="ctr">
            <a:normAutofit/>
          </a:bodyPr>
          <a:lstStyle/>
          <a:p>
            <a:pPr marL="0" indent="0">
              <a:buNone/>
            </a:pPr>
            <a:r>
              <a:rPr lang="en-US" sz="1600" dirty="0">
                <a:solidFill>
                  <a:srgbClr val="FFFFFF"/>
                </a:solidFill>
                <a:latin typeface="Arial" pitchFamily="34" charset="0"/>
                <a:ea typeface="Arial" pitchFamily="34" charset="-122"/>
                <a:cs typeface="Arial" pitchFamily="34" charset="-120"/>
              </a:rPr>
              <a:t>• Make a plan to vote
• Volunteer with the campaign
• Donate to support voter outreach
• Request a yard sign
• Share the media kit with press and partners</a:t>
            </a:r>
            <a:endParaRPr lang="en-US" sz="1600" dirty="0"/>
          </a:p>
        </p:txBody>
      </p:sp>
      <p:sp>
        <p:nvSpPr>
          <p:cNvPr id="12"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1B3F"/>
        </a:solidFill>
        <a:effectLst/>
      </p:bgPr>
    </p:bg>
    <p:spTree>
      <p:nvGrpSpPr>
        <p:cNvPr id="1" name=""/>
        <p:cNvGrpSpPr/>
        <p:nvPr/>
      </p:nvGrpSpPr>
      <p:grpSpPr>
        <a:xfrm>
          <a:off x="0" y="0"/>
          <a:ext cx="0" cy="0"/>
          <a:chOff x="0" y="0"/>
          <a:chExt cx="0" cy="0"/>
        </a:xfrm>
      </p:grpSpPr>
      <p:pic>
        <p:nvPicPr>
          <p:cNvPr id="2" name="Image 0" descr="/mnt/data/ppt_assets/hero_dark_16x9.jpg"/>
          <p:cNvPicPr>
            <a:picLocks noChangeAspect="1"/>
          </p:cNvPicPr>
          <p:nvPr/>
        </p:nvPicPr>
        <p:blipFill>
          <a:blip r:embed="rId3"/>
          <a:stretch>
            <a:fillRect/>
          </a:stretch>
        </p:blipFill>
        <p:spPr>
          <a:xfrm>
            <a:off x="5285232" y="0"/>
            <a:ext cx="6903720" cy="3886200"/>
          </a:xfrm>
          <a:prstGeom prst="rect">
            <a:avLst/>
          </a:prstGeom>
        </p:spPr>
      </p:pic>
      <p:sp>
        <p:nvSpPr>
          <p:cNvPr id="3" name="Shape 0"/>
          <p:cNvSpPr/>
          <p:nvPr/>
        </p:nvSpPr>
        <p:spPr>
          <a:xfrm>
            <a:off x="0" y="0"/>
            <a:ext cx="164592" cy="6858000"/>
          </a:xfrm>
          <a:prstGeom prst="rect">
            <a:avLst/>
          </a:prstGeom>
          <a:solidFill>
            <a:srgbClr val="D1121B"/>
          </a:solidFill>
          <a:ln w="12700">
            <a:solidFill>
              <a:srgbClr val="D1121B">
                <a:alpha val="0"/>
              </a:srgbClr>
            </a:solidFill>
            <a:prstDash val="solid"/>
          </a:ln>
        </p:spPr>
      </p:sp>
      <p:sp>
        <p:nvSpPr>
          <p:cNvPr id="4" name="Shape 1"/>
          <p:cNvSpPr/>
          <p:nvPr/>
        </p:nvSpPr>
        <p:spPr>
          <a:xfrm>
            <a:off x="594360" y="502920"/>
            <a:ext cx="4526280" cy="1572768"/>
          </a:xfrm>
          <a:prstGeom prst="rect">
            <a:avLst/>
          </a:prstGeom>
          <a:solidFill>
            <a:srgbClr val="FFFFFF"/>
          </a:solidFill>
          <a:ln w="12700">
            <a:solidFill>
              <a:srgbClr val="FFFFFF">
                <a:alpha val="0"/>
              </a:srgbClr>
            </a:solidFill>
            <a:prstDash val="solid"/>
          </a:ln>
        </p:spPr>
      </p:sp>
      <p:pic>
        <p:nvPicPr>
          <p:cNvPr id="5" name="Image 1" descr="/mnt/data/James_Bush_III_logo_3_solid_stars_transparent.png"/>
          <p:cNvPicPr>
            <a:picLocks noChangeAspect="1"/>
          </p:cNvPicPr>
          <p:nvPr/>
        </p:nvPicPr>
        <p:blipFill>
          <a:blip r:embed="rId4"/>
          <a:stretch>
            <a:fillRect/>
          </a:stretch>
        </p:blipFill>
        <p:spPr>
          <a:xfrm>
            <a:off x="891540" y="658368"/>
            <a:ext cx="3895344" cy="1298448"/>
          </a:xfrm>
          <a:prstGeom prst="rect">
            <a:avLst/>
          </a:prstGeom>
        </p:spPr>
      </p:pic>
      <p:sp>
        <p:nvSpPr>
          <p:cNvPr id="6" name="Text 2"/>
          <p:cNvSpPr/>
          <p:nvPr/>
        </p:nvSpPr>
        <p:spPr>
          <a:xfrm>
            <a:off x="685800" y="2331720"/>
            <a:ext cx="4526280" cy="1005840"/>
          </a:xfrm>
          <a:prstGeom prst="rect">
            <a:avLst/>
          </a:prstGeom>
          <a:noFill/>
          <a:ln/>
        </p:spPr>
        <p:txBody>
          <a:bodyPr wrap="square" lIns="254" tIns="254" rIns="254" bIns="254" rtlCol="0" anchor="ctr">
            <a:normAutofit fontScale="92500"/>
          </a:bodyPr>
          <a:lstStyle/>
          <a:p>
            <a:pPr marL="0" indent="0">
              <a:buNone/>
            </a:pPr>
            <a:r>
              <a:rPr lang="en-US" sz="3200" b="1" dirty="0">
                <a:solidFill>
                  <a:srgbClr val="FFFFFF"/>
                </a:solidFill>
                <a:latin typeface="Arial" pitchFamily="34" charset="0"/>
                <a:ea typeface="Arial" pitchFamily="34" charset="-122"/>
                <a:cs typeface="Arial" pitchFamily="34" charset="-120"/>
              </a:rPr>
              <a:t>Media ready. Community rooted. On the move.</a:t>
            </a:r>
            <a:endParaRPr lang="en-US" sz="3200" dirty="0"/>
          </a:p>
        </p:txBody>
      </p:sp>
      <p:sp>
        <p:nvSpPr>
          <p:cNvPr id="7" name="Text 3"/>
          <p:cNvSpPr/>
          <p:nvPr/>
        </p:nvSpPr>
        <p:spPr>
          <a:xfrm>
            <a:off x="713232" y="3547872"/>
            <a:ext cx="4572000" cy="502920"/>
          </a:xfrm>
          <a:prstGeom prst="rect">
            <a:avLst/>
          </a:prstGeom>
          <a:noFill/>
          <a:ln/>
        </p:spPr>
        <p:txBody>
          <a:bodyPr wrap="square" lIns="1016" tIns="1016" rIns="1016" bIns="1016" rtlCol="0" anchor="t">
            <a:normAutofit fontScale="92500"/>
          </a:bodyPr>
          <a:lstStyle/>
          <a:p>
            <a:pPr marL="0" indent="0">
              <a:buNone/>
            </a:pPr>
            <a:r>
              <a:rPr lang="en-US" sz="1600" b="1" dirty="0">
                <a:solidFill>
                  <a:srgbClr val="E9F2FF"/>
                </a:solidFill>
                <a:latin typeface="Arial" pitchFamily="34" charset="0"/>
                <a:ea typeface="Arial" pitchFamily="34" charset="-122"/>
                <a:cs typeface="Arial" pitchFamily="34" charset="-120"/>
              </a:rPr>
              <a:t>James Bush III (D) for Florida House District 109</a:t>
            </a:r>
            <a:endParaRPr lang="en-US" sz="1600" dirty="0"/>
          </a:p>
          <a:p>
            <a:pPr marL="0" indent="0">
              <a:buNone/>
            </a:pPr>
            <a:r>
              <a:rPr lang="en-US" sz="1600" b="1" dirty="0">
                <a:solidFill>
                  <a:srgbClr val="E9F2FF"/>
                </a:solidFill>
                <a:latin typeface="Arial" pitchFamily="34" charset="0"/>
                <a:ea typeface="Arial" pitchFamily="34" charset="-122"/>
                <a:cs typeface="Arial" pitchFamily="34" charset="-120"/>
              </a:rPr>
              <a:t>Democrat • Election Day: August 18, 2026</a:t>
            </a:r>
            <a:endParaRPr lang="en-US" sz="1600" dirty="0"/>
          </a:p>
        </p:txBody>
      </p:sp>
      <p:sp>
        <p:nvSpPr>
          <p:cNvPr id="8" name="Shape 4"/>
          <p:cNvSpPr/>
          <p:nvPr/>
        </p:nvSpPr>
        <p:spPr>
          <a:xfrm>
            <a:off x="713232" y="4434840"/>
            <a:ext cx="4572000" cy="1051560"/>
          </a:xfrm>
          <a:prstGeom prst="rect">
            <a:avLst/>
          </a:prstGeom>
          <a:solidFill>
            <a:srgbClr val="FFFFFF"/>
          </a:solidFill>
          <a:ln w="12700">
            <a:solidFill>
              <a:srgbClr val="FFFFFF">
                <a:alpha val="0"/>
              </a:srgbClr>
            </a:solidFill>
            <a:prstDash val="solid"/>
          </a:ln>
        </p:spPr>
      </p:sp>
      <p:sp>
        <p:nvSpPr>
          <p:cNvPr id="9" name="Text 5"/>
          <p:cNvSpPr/>
          <p:nvPr/>
        </p:nvSpPr>
        <p:spPr>
          <a:xfrm>
            <a:off x="987552" y="4681728"/>
            <a:ext cx="160020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MEDIA CONTACT</a:t>
            </a:r>
            <a:endParaRPr lang="en-US" sz="1100" dirty="0"/>
          </a:p>
        </p:txBody>
      </p:sp>
      <p:sp>
        <p:nvSpPr>
          <p:cNvPr id="10" name="Text 6"/>
          <p:cNvSpPr/>
          <p:nvPr/>
        </p:nvSpPr>
        <p:spPr>
          <a:xfrm>
            <a:off x="987552" y="4992624"/>
            <a:ext cx="4023360" cy="384048"/>
          </a:xfrm>
          <a:prstGeom prst="rect">
            <a:avLst/>
          </a:prstGeom>
          <a:noFill/>
          <a:ln/>
        </p:spPr>
        <p:txBody>
          <a:bodyPr wrap="square" lIns="1016" tIns="1016" rIns="1016" bIns="1016" rtlCol="0" anchor="t">
            <a:normAutofit fontScale="92500" lnSpcReduction="10000"/>
          </a:bodyPr>
          <a:lstStyle/>
          <a:p>
            <a:pPr marL="0" indent="0">
              <a:buNone/>
            </a:pPr>
            <a:r>
              <a:rPr lang="en-US" sz="1450" b="1" dirty="0">
                <a:solidFill>
                  <a:srgbClr val="062B5F"/>
                </a:solidFill>
                <a:latin typeface="Arial" pitchFamily="34" charset="0"/>
                <a:ea typeface="Arial" pitchFamily="34" charset="-122"/>
                <a:cs typeface="Arial" pitchFamily="34" charset="-120"/>
              </a:rPr>
              <a:t>HQ James Bush III</a:t>
            </a:r>
            <a:endParaRPr lang="en-US" sz="1450" dirty="0"/>
          </a:p>
          <a:p>
            <a:pPr marL="0" indent="0">
              <a:buNone/>
            </a:pPr>
            <a:r>
              <a:rPr lang="en-US" sz="1450" b="1" dirty="0">
                <a:solidFill>
                  <a:srgbClr val="062B5F"/>
                </a:solidFill>
                <a:latin typeface="Arial" pitchFamily="34" charset="0"/>
                <a:ea typeface="Arial" pitchFamily="34" charset="-122"/>
                <a:cs typeface="Arial" pitchFamily="34" charset="-120"/>
              </a:rPr>
              <a:t>786-499-9493  |  Info@JamesBushIII.com</a:t>
            </a:r>
            <a:endParaRPr lang="en-US" sz="1450" dirty="0"/>
          </a:p>
        </p:txBody>
      </p:sp>
      <p:sp>
        <p:nvSpPr>
          <p:cNvPr id="11" name="Text 7"/>
          <p:cNvSpPr/>
          <p:nvPr/>
        </p:nvSpPr>
        <p:spPr>
          <a:xfrm>
            <a:off x="713232" y="5989320"/>
            <a:ext cx="3657600" cy="347472"/>
          </a:xfrm>
          <a:prstGeom prst="rect">
            <a:avLst/>
          </a:prstGeom>
          <a:noFill/>
          <a:ln/>
        </p:spPr>
        <p:txBody>
          <a:bodyPr wrap="square" lIns="0" tIns="0" rIns="0" bIns="0" rtlCol="0" anchor="ctr"/>
          <a:lstStyle/>
          <a:p>
            <a:pPr marL="0" indent="0">
              <a:buNone/>
            </a:pPr>
            <a:r>
              <a:rPr lang="en-US" sz="2100" b="1" dirty="0">
                <a:solidFill>
                  <a:srgbClr val="FFFFFF"/>
                </a:solidFill>
              </a:rPr>
              <a:t>JamesBushIII.com</a:t>
            </a:r>
            <a:endParaRPr lang="en-US" sz="2100" dirty="0"/>
          </a:p>
        </p:txBody>
      </p:sp>
      <p:sp>
        <p:nvSpPr>
          <p:cNvPr id="12" name="Text 8"/>
          <p:cNvSpPr/>
          <p:nvPr/>
        </p:nvSpPr>
        <p:spPr>
          <a:xfrm>
            <a:off x="5532120" y="5010912"/>
            <a:ext cx="5440680" cy="310896"/>
          </a:xfrm>
          <a:prstGeom prst="rect">
            <a:avLst/>
          </a:prstGeom>
          <a:noFill/>
          <a:ln/>
        </p:spPr>
        <p:txBody>
          <a:bodyPr wrap="square" lIns="0" tIns="0" rIns="0" bIns="0" rtlCol="0" anchor="ctr"/>
          <a:lstStyle/>
          <a:p>
            <a:pPr marL="0" indent="0" algn="ctr">
              <a:buNone/>
            </a:pPr>
            <a:r>
              <a:rPr lang="en-US" sz="1600" b="1" dirty="0">
                <a:solidFill>
                  <a:srgbClr val="D1121B"/>
                </a:solidFill>
              </a:rPr>
              <a:t>PROOF. NOT PROMISES. ON THE MOVE.</a:t>
            </a:r>
            <a:endParaRPr lang="en-US" sz="1600" dirty="0"/>
          </a:p>
        </p:txBody>
      </p:sp>
      <p:sp>
        <p:nvSpPr>
          <p:cNvPr id="13" name="Text 9"/>
          <p:cNvSpPr/>
          <p:nvPr/>
        </p:nvSpPr>
        <p:spPr>
          <a:xfrm>
            <a:off x="5715000" y="5440680"/>
            <a:ext cx="5120640" cy="685800"/>
          </a:xfrm>
          <a:prstGeom prst="rect">
            <a:avLst/>
          </a:prstGeom>
          <a:noFill/>
          <a:ln/>
        </p:spPr>
        <p:txBody>
          <a:bodyPr wrap="square" lIns="0" tIns="0" rIns="0" bIns="0" rtlCol="0" anchor="ctr">
            <a:normAutofit lnSpcReduction="10000"/>
          </a:bodyPr>
          <a:lstStyle/>
          <a:p>
            <a:pPr marL="0" indent="0" algn="ctr">
              <a:buNone/>
            </a:pPr>
            <a:r>
              <a:rPr lang="en-US" sz="2400" b="1" dirty="0">
                <a:solidFill>
                  <a:srgbClr val="FFFFFF"/>
                </a:solidFill>
              </a:rPr>
              <a:t>Ready for interviews, features, forums and community coverage.</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01</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CANDIDATE SNAPSHOT</a:t>
            </a:r>
            <a:endParaRPr lang="en-US" sz="1050" dirty="0"/>
          </a:p>
        </p:txBody>
      </p:sp>
      <p:sp>
        <p:nvSpPr>
          <p:cNvPr id="4" name="Text 2"/>
          <p:cNvSpPr/>
          <p:nvPr/>
        </p:nvSpPr>
        <p:spPr>
          <a:xfrm>
            <a:off x="548640" y="777240"/>
            <a:ext cx="6126480" cy="594360"/>
          </a:xfrm>
          <a:prstGeom prst="rect">
            <a:avLst/>
          </a:prstGeom>
          <a:noFill/>
          <a:ln/>
        </p:spPr>
        <p:txBody>
          <a:bodyPr wrap="square" lIns="254" tIns="254" rIns="254" bIns="254" rtlCol="0" anchor="ctr">
            <a:normAutofit/>
          </a:bodyPr>
          <a:lstStyle/>
          <a:p>
            <a:pPr marL="0" indent="0">
              <a:buNone/>
            </a:pPr>
            <a:r>
              <a:rPr lang="en-US" sz="3000" b="1" dirty="0">
                <a:solidFill>
                  <a:srgbClr val="062B5F"/>
                </a:solidFill>
                <a:latin typeface="Arial" pitchFamily="34" charset="0"/>
                <a:ea typeface="Arial" pitchFamily="34" charset="-122"/>
                <a:cs typeface="Arial" pitchFamily="34" charset="-120"/>
              </a:rPr>
              <a:t>James Bush III at a glance</a:t>
            </a:r>
            <a:endParaRPr lang="en-US" sz="3000" dirty="0"/>
          </a:p>
        </p:txBody>
      </p:sp>
      <p:pic>
        <p:nvPicPr>
          <p:cNvPr id="5" name="Image 0" descr="/mnt/data/ppt_assets/headshot_vertical.jpg"/>
          <p:cNvPicPr>
            <a:picLocks noChangeAspect="1"/>
          </p:cNvPicPr>
          <p:nvPr/>
        </p:nvPicPr>
        <p:blipFill>
          <a:blip r:embed="rId3"/>
          <a:stretch>
            <a:fillRect/>
          </a:stretch>
        </p:blipFill>
        <p:spPr>
          <a:xfrm>
            <a:off x="7589520" y="0"/>
            <a:ext cx="4599432" cy="6858000"/>
          </a:xfrm>
          <a:prstGeom prst="rect">
            <a:avLst/>
          </a:prstGeom>
        </p:spPr>
      </p:pic>
      <p:sp>
        <p:nvSpPr>
          <p:cNvPr id="6" name="Shape 3"/>
          <p:cNvSpPr/>
          <p:nvPr/>
        </p:nvSpPr>
        <p:spPr>
          <a:xfrm>
            <a:off x="548640" y="1572768"/>
            <a:ext cx="6492240" cy="3931920"/>
          </a:xfrm>
          <a:prstGeom prst="rect">
            <a:avLst/>
          </a:prstGeom>
          <a:solidFill>
            <a:srgbClr val="FFFFFF"/>
          </a:solidFill>
          <a:ln w="12700">
            <a:solidFill>
              <a:srgbClr val="FFFFFF">
                <a:alpha val="0"/>
              </a:srgbClr>
            </a:solidFill>
            <a:prstDash val="solid"/>
          </a:ln>
        </p:spPr>
      </p:sp>
      <p:sp>
        <p:nvSpPr>
          <p:cNvPr id="7" name="Text 4"/>
          <p:cNvSpPr/>
          <p:nvPr/>
        </p:nvSpPr>
        <p:spPr>
          <a:xfrm>
            <a:off x="868680" y="1874520"/>
            <a:ext cx="5806440" cy="566928"/>
          </a:xfrm>
          <a:prstGeom prst="rect">
            <a:avLst/>
          </a:prstGeom>
          <a:noFill/>
          <a:ln/>
        </p:spPr>
        <p:txBody>
          <a:bodyPr wrap="square" lIns="1016" tIns="1016" rIns="1016" bIns="1016" rtlCol="0" anchor="t">
            <a:normAutofit fontScale="92500" lnSpcReduction="20000"/>
          </a:bodyPr>
          <a:lstStyle/>
          <a:p>
            <a:pPr marL="0" indent="0">
              <a:buNone/>
            </a:pPr>
            <a:r>
              <a:rPr lang="en-US" sz="2400" b="1" dirty="0">
                <a:solidFill>
                  <a:srgbClr val="062B5F"/>
                </a:solidFill>
                <a:latin typeface="Arial" pitchFamily="34" charset="0"/>
                <a:ea typeface="Arial" pitchFamily="34" charset="-122"/>
                <a:cs typeface="Arial" pitchFamily="34" charset="-120"/>
              </a:rPr>
              <a:t>Educator. Minister. Community advocate. Former State Representative.</a:t>
            </a:r>
            <a:endParaRPr lang="en-US" sz="2400" dirty="0"/>
          </a:p>
        </p:txBody>
      </p:sp>
      <p:sp>
        <p:nvSpPr>
          <p:cNvPr id="8" name="Text 5"/>
          <p:cNvSpPr/>
          <p:nvPr/>
        </p:nvSpPr>
        <p:spPr>
          <a:xfrm>
            <a:off x="896112" y="2697480"/>
            <a:ext cx="5760720" cy="2148840"/>
          </a:xfrm>
          <a:prstGeom prst="rect">
            <a:avLst/>
          </a:prstGeom>
          <a:noFill/>
          <a:ln/>
        </p:spPr>
        <p:txBody>
          <a:bodyPr wrap="square" lIns="1016" tIns="1016" rIns="1016" bIns="1016" rtlCol="0" anchor="ctr">
            <a:normAutofit/>
          </a:bodyPr>
          <a:lstStyle/>
          <a:p>
            <a:pPr marL="0" indent="0">
              <a:buNone/>
            </a:pPr>
            <a:r>
              <a:rPr lang="en-US" sz="1750" dirty="0">
                <a:solidFill>
                  <a:srgbClr val="0F1B2D"/>
                </a:solidFill>
                <a:latin typeface="Arial" pitchFamily="34" charset="0"/>
                <a:ea typeface="Arial" pitchFamily="34" charset="-122"/>
                <a:cs typeface="Arial" pitchFamily="34" charset="-120"/>
              </a:rPr>
              <a:t>• Democratic Candidate for Florida State Representative, House District 109
• Campaign message: On The Move
• Theme: Proof. Not Promises.
• Election Day: August 18, 2026
• Website: JamesBushIII.com</a:t>
            </a:r>
            <a:endParaRPr lang="en-US" sz="1750" dirty="0"/>
          </a:p>
        </p:txBody>
      </p:sp>
      <p:sp>
        <p:nvSpPr>
          <p:cNvPr id="9" name="Shape 6"/>
          <p:cNvSpPr/>
          <p:nvPr/>
        </p:nvSpPr>
        <p:spPr>
          <a:xfrm>
            <a:off x="868680" y="4965192"/>
            <a:ext cx="3017520" cy="411480"/>
          </a:xfrm>
          <a:prstGeom prst="roundRect">
            <a:avLst>
              <a:gd name="adj" fmla="val 15556"/>
            </a:avLst>
          </a:prstGeom>
          <a:solidFill>
            <a:srgbClr val="D1121B"/>
          </a:solidFill>
          <a:ln w="12700">
            <a:solidFill>
              <a:srgbClr val="D1121B">
                <a:alpha val="0"/>
              </a:srgbClr>
            </a:solidFill>
            <a:prstDash val="solid"/>
          </a:ln>
        </p:spPr>
      </p:sp>
      <p:sp>
        <p:nvSpPr>
          <p:cNvPr id="10" name="Text 7"/>
          <p:cNvSpPr/>
          <p:nvPr/>
        </p:nvSpPr>
        <p:spPr>
          <a:xfrm>
            <a:off x="978408" y="5061204"/>
            <a:ext cx="2798064" cy="210312"/>
          </a:xfrm>
          <a:prstGeom prst="rect">
            <a:avLst/>
          </a:prstGeom>
          <a:noFill/>
          <a:ln/>
        </p:spPr>
        <p:txBody>
          <a:bodyPr wrap="square" lIns="0" tIns="0" rIns="0" bIns="0" rtlCol="0" anchor="ctr"/>
          <a:lstStyle/>
          <a:p>
            <a:pPr marL="0" indent="0" algn="ctr">
              <a:buNone/>
            </a:pPr>
            <a:r>
              <a:rPr lang="en-US" sz="1000" b="1" dirty="0">
                <a:solidFill>
                  <a:srgbClr val="FFFFFF"/>
                </a:solidFill>
              </a:rPr>
              <a:t>MEDIA CONTACT: HQ JAMES BUSH III</a:t>
            </a:r>
            <a:endParaRPr lang="en-US" sz="1000" dirty="0"/>
          </a:p>
        </p:txBody>
      </p:sp>
      <p:sp>
        <p:nvSpPr>
          <p:cNvPr id="11" name="Text 8"/>
          <p:cNvSpPr/>
          <p:nvPr/>
        </p:nvSpPr>
        <p:spPr>
          <a:xfrm>
            <a:off x="4069080" y="5038344"/>
            <a:ext cx="2651760" cy="228600"/>
          </a:xfrm>
          <a:prstGeom prst="rect">
            <a:avLst/>
          </a:prstGeom>
          <a:noFill/>
          <a:ln/>
        </p:spPr>
        <p:txBody>
          <a:bodyPr wrap="square" lIns="1016" tIns="1016" rIns="1016" bIns="1016" rtlCol="0" anchor="t">
            <a:normAutofit/>
          </a:bodyPr>
          <a:lstStyle/>
          <a:p>
            <a:pPr marL="0" indent="0">
              <a:buNone/>
            </a:pPr>
            <a:r>
              <a:rPr lang="en-US" sz="1050" b="1" dirty="0">
                <a:solidFill>
                  <a:srgbClr val="062B5F"/>
                </a:solidFill>
                <a:latin typeface="Arial" pitchFamily="34" charset="0"/>
                <a:ea typeface="Arial" pitchFamily="34" charset="-122"/>
                <a:cs typeface="Arial" pitchFamily="34" charset="-120"/>
              </a:rPr>
              <a:t>786-499-9493  |  Info@JamesBushIII.com</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1B3F"/>
        </a:solidFill>
        <a:effectLst/>
      </p:bgPr>
    </p:bg>
    <p:spTree>
      <p:nvGrpSpPr>
        <p:cNvPr id="1" name=""/>
        <p:cNvGrpSpPr/>
        <p:nvPr/>
      </p:nvGrpSpPr>
      <p:grpSpPr>
        <a:xfrm>
          <a:off x="0" y="0"/>
          <a:ext cx="0" cy="0"/>
          <a:chOff x="0" y="0"/>
          <a:chExt cx="0" cy="0"/>
        </a:xfrm>
      </p:grpSpPr>
      <p:pic>
        <p:nvPicPr>
          <p:cNvPr id="2" name="Image 0" descr="/mnt/data/ppt_assets/logo_wide_16x9.jpg"/>
          <p:cNvPicPr>
            <a:picLocks noChangeAspect="1"/>
          </p:cNvPicPr>
          <p:nvPr/>
        </p:nvPicPr>
        <p:blipFill>
          <a:blip r:embed="rId3"/>
          <a:stretch>
            <a:fillRect/>
          </a:stretch>
        </p:blipFill>
        <p:spPr>
          <a:xfrm>
            <a:off x="6812280" y="411480"/>
            <a:ext cx="4160520" cy="2340864"/>
          </a:xfrm>
          <a:prstGeom prst="rect">
            <a:avLst/>
          </a:prstGeom>
        </p:spPr>
      </p:pic>
      <p:sp>
        <p:nvSpPr>
          <p:cNvPr id="3" name="Text 0"/>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CORE MESSAGE</a:t>
            </a:r>
            <a:endParaRPr lang="en-US" sz="1050" dirty="0"/>
          </a:p>
        </p:txBody>
      </p:sp>
      <p:sp>
        <p:nvSpPr>
          <p:cNvPr id="4" name="Text 1"/>
          <p:cNvSpPr/>
          <p:nvPr/>
        </p:nvSpPr>
        <p:spPr>
          <a:xfrm>
            <a:off x="548640" y="868680"/>
            <a:ext cx="5669280" cy="640080"/>
          </a:xfrm>
          <a:prstGeom prst="rect">
            <a:avLst/>
          </a:prstGeom>
          <a:noFill/>
          <a:ln/>
        </p:spPr>
        <p:txBody>
          <a:bodyPr wrap="square" lIns="254" tIns="254" rIns="254" bIns="254" rtlCol="0" anchor="ctr">
            <a:normAutofit/>
          </a:bodyPr>
          <a:lstStyle/>
          <a:p>
            <a:pPr marL="0" indent="0">
              <a:buNone/>
            </a:pPr>
            <a:r>
              <a:rPr lang="en-US" sz="3800" b="1" dirty="0">
                <a:solidFill>
                  <a:srgbClr val="FFFFFF"/>
                </a:solidFill>
                <a:latin typeface="Arial" pitchFamily="34" charset="0"/>
                <a:ea typeface="Arial" pitchFamily="34" charset="-122"/>
                <a:cs typeface="Arial" pitchFamily="34" charset="-120"/>
              </a:rPr>
              <a:t>Proof, not promises.</a:t>
            </a:r>
            <a:endParaRPr lang="en-US" sz="3800" dirty="0"/>
          </a:p>
        </p:txBody>
      </p:sp>
      <p:sp>
        <p:nvSpPr>
          <p:cNvPr id="5" name="Text 2"/>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02</a:t>
            </a:r>
            <a:endParaRPr lang="en-US" sz="800" dirty="0"/>
          </a:p>
        </p:txBody>
      </p:sp>
      <p:sp>
        <p:nvSpPr>
          <p:cNvPr id="6" name="Text 3"/>
          <p:cNvSpPr/>
          <p:nvPr/>
        </p:nvSpPr>
        <p:spPr>
          <a:xfrm>
            <a:off x="594360" y="1691640"/>
            <a:ext cx="5303520" cy="1005840"/>
          </a:xfrm>
          <a:prstGeom prst="rect">
            <a:avLst/>
          </a:prstGeom>
          <a:noFill/>
          <a:ln/>
        </p:spPr>
        <p:txBody>
          <a:bodyPr wrap="square" lIns="1016" tIns="1016" rIns="1016" bIns="1016" rtlCol="0" anchor="t">
            <a:normAutofit/>
          </a:bodyPr>
          <a:lstStyle/>
          <a:p>
            <a:pPr marL="0" indent="0">
              <a:buNone/>
            </a:pPr>
            <a:r>
              <a:rPr lang="en-US" sz="2000" b="1" dirty="0">
                <a:solidFill>
                  <a:srgbClr val="E9F2FF"/>
                </a:solidFill>
                <a:latin typeface="Arial" pitchFamily="34" charset="0"/>
                <a:ea typeface="Arial" pitchFamily="34" charset="-122"/>
                <a:cs typeface="Arial" pitchFamily="34" charset="-120"/>
              </a:rPr>
              <a:t>The campaign centers experience, community trust, and a record of delivering resources home for Miami-Dade families.</a:t>
            </a:r>
            <a:endParaRPr lang="en-US" sz="2000" dirty="0"/>
          </a:p>
        </p:txBody>
      </p:sp>
      <p:sp>
        <p:nvSpPr>
          <p:cNvPr id="7" name="Shape 4"/>
          <p:cNvSpPr/>
          <p:nvPr/>
        </p:nvSpPr>
        <p:spPr>
          <a:xfrm>
            <a:off x="594360" y="3063240"/>
            <a:ext cx="2651760" cy="1143000"/>
          </a:xfrm>
          <a:prstGeom prst="rect">
            <a:avLst/>
          </a:prstGeom>
          <a:solidFill>
            <a:srgbClr val="001B3F">
              <a:alpha val="92000"/>
            </a:srgbClr>
          </a:solidFill>
          <a:ln w="12700">
            <a:solidFill>
              <a:srgbClr val="001B3F">
                <a:alpha val="0"/>
              </a:srgbClr>
            </a:solidFill>
            <a:prstDash val="solid"/>
          </a:ln>
        </p:spPr>
      </p:sp>
      <p:sp>
        <p:nvSpPr>
          <p:cNvPr id="8" name="Text 5"/>
          <p:cNvSpPr/>
          <p:nvPr/>
        </p:nvSpPr>
        <p:spPr>
          <a:xfrm>
            <a:off x="82296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PUBLIC STRENGTH</a:t>
            </a:r>
            <a:endParaRPr lang="en-US" sz="1100" dirty="0"/>
          </a:p>
        </p:txBody>
      </p:sp>
      <p:sp>
        <p:nvSpPr>
          <p:cNvPr id="9" name="Text 6"/>
          <p:cNvSpPr/>
          <p:nvPr/>
        </p:nvSpPr>
        <p:spPr>
          <a:xfrm>
            <a:off x="822960" y="3611880"/>
            <a:ext cx="2148840" cy="384048"/>
          </a:xfrm>
          <a:prstGeom prst="rect">
            <a:avLst/>
          </a:prstGeom>
          <a:noFill/>
          <a:ln/>
        </p:spPr>
        <p:txBody>
          <a:bodyPr wrap="square" lIns="1016" tIns="1016" rIns="1016" bIns="1016" rtlCol="0" anchor="t">
            <a:normAutofit fontScale="92500"/>
          </a:bodyPr>
          <a:lstStyle/>
          <a:p>
            <a:pPr marL="0" indent="0">
              <a:buNone/>
            </a:pPr>
            <a:r>
              <a:rPr lang="en-US" sz="1300" dirty="0">
                <a:solidFill>
                  <a:srgbClr val="FFFFFF"/>
                </a:solidFill>
                <a:latin typeface="Arial" pitchFamily="34" charset="0"/>
                <a:ea typeface="Arial" pitchFamily="34" charset="-122"/>
                <a:cs typeface="Arial" pitchFamily="34" charset="-120"/>
              </a:rPr>
              <a:t>A recognizable public servant with legislative and local roots.</a:t>
            </a:r>
            <a:endParaRPr lang="en-US" sz="1300" dirty="0"/>
          </a:p>
        </p:txBody>
      </p:sp>
      <p:sp>
        <p:nvSpPr>
          <p:cNvPr id="10" name="Shape 7"/>
          <p:cNvSpPr/>
          <p:nvPr/>
        </p:nvSpPr>
        <p:spPr>
          <a:xfrm>
            <a:off x="3520440" y="3063240"/>
            <a:ext cx="2651760" cy="1143000"/>
          </a:xfrm>
          <a:prstGeom prst="rect">
            <a:avLst/>
          </a:prstGeom>
          <a:solidFill>
            <a:srgbClr val="001B3F">
              <a:alpha val="92000"/>
            </a:srgbClr>
          </a:solidFill>
          <a:ln w="12700">
            <a:solidFill>
              <a:srgbClr val="001B3F">
                <a:alpha val="0"/>
              </a:srgbClr>
            </a:solidFill>
            <a:prstDash val="solid"/>
          </a:ln>
        </p:spPr>
      </p:sp>
      <p:sp>
        <p:nvSpPr>
          <p:cNvPr id="11" name="Text 8"/>
          <p:cNvSpPr/>
          <p:nvPr/>
        </p:nvSpPr>
        <p:spPr>
          <a:xfrm>
            <a:off x="374904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LOCAL PROOF</a:t>
            </a:r>
            <a:endParaRPr lang="en-US" sz="1100" dirty="0"/>
          </a:p>
        </p:txBody>
      </p:sp>
      <p:sp>
        <p:nvSpPr>
          <p:cNvPr id="12" name="Text 9"/>
          <p:cNvSpPr/>
          <p:nvPr/>
        </p:nvSpPr>
        <p:spPr>
          <a:xfrm>
            <a:off x="3749040" y="3611880"/>
            <a:ext cx="2148840" cy="384048"/>
          </a:xfrm>
          <a:prstGeom prst="rect">
            <a:avLst/>
          </a:prstGeom>
          <a:noFill/>
          <a:ln/>
        </p:spPr>
        <p:txBody>
          <a:bodyPr wrap="square" lIns="1016" tIns="1016" rIns="1016" bIns="1016" rtlCol="0" anchor="t">
            <a:normAutofit fontScale="77500" lnSpcReduction="20000"/>
          </a:bodyPr>
          <a:lstStyle/>
          <a:p>
            <a:pPr marL="0" indent="0">
              <a:buNone/>
            </a:pPr>
            <a:r>
              <a:rPr lang="en-US" sz="1300" dirty="0">
                <a:solidFill>
                  <a:srgbClr val="FFFFFF"/>
                </a:solidFill>
                <a:latin typeface="Arial" pitchFamily="34" charset="0"/>
                <a:ea typeface="Arial" pitchFamily="34" charset="-122"/>
                <a:cs typeface="Arial" pitchFamily="34" charset="-120"/>
              </a:rPr>
              <a:t>A campaign framed around measurable wins, not polished guesses.</a:t>
            </a:r>
            <a:endParaRPr lang="en-US" sz="1300" dirty="0"/>
          </a:p>
        </p:txBody>
      </p:sp>
      <p:sp>
        <p:nvSpPr>
          <p:cNvPr id="13" name="Shape 10"/>
          <p:cNvSpPr/>
          <p:nvPr/>
        </p:nvSpPr>
        <p:spPr>
          <a:xfrm>
            <a:off x="6446520" y="3063240"/>
            <a:ext cx="2651760" cy="1143000"/>
          </a:xfrm>
          <a:prstGeom prst="rect">
            <a:avLst/>
          </a:prstGeom>
          <a:solidFill>
            <a:srgbClr val="001B3F">
              <a:alpha val="92000"/>
            </a:srgbClr>
          </a:solidFill>
          <a:ln w="12700">
            <a:solidFill>
              <a:srgbClr val="001B3F">
                <a:alpha val="0"/>
              </a:srgbClr>
            </a:solidFill>
            <a:prstDash val="solid"/>
          </a:ln>
        </p:spPr>
      </p:sp>
      <p:sp>
        <p:nvSpPr>
          <p:cNvPr id="14" name="Text 11"/>
          <p:cNvSpPr/>
          <p:nvPr/>
        </p:nvSpPr>
        <p:spPr>
          <a:xfrm>
            <a:off x="6675120" y="3291840"/>
            <a:ext cx="219456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CLEAR ASK</a:t>
            </a:r>
            <a:endParaRPr lang="en-US" sz="1100" dirty="0"/>
          </a:p>
        </p:txBody>
      </p:sp>
      <p:sp>
        <p:nvSpPr>
          <p:cNvPr id="15" name="Text 12"/>
          <p:cNvSpPr/>
          <p:nvPr/>
        </p:nvSpPr>
        <p:spPr>
          <a:xfrm>
            <a:off x="6675120" y="3611880"/>
            <a:ext cx="2148840" cy="384048"/>
          </a:xfrm>
          <a:prstGeom prst="rect">
            <a:avLst/>
          </a:prstGeom>
          <a:noFill/>
          <a:ln/>
        </p:spPr>
        <p:txBody>
          <a:bodyPr wrap="square" lIns="1016" tIns="1016" rIns="1016" bIns="1016" rtlCol="0" anchor="t">
            <a:normAutofit fontScale="85000" lnSpcReduction="10000"/>
          </a:bodyPr>
          <a:lstStyle/>
          <a:p>
            <a:pPr marL="0" indent="0">
              <a:buNone/>
            </a:pPr>
            <a:r>
              <a:rPr lang="en-US" sz="1300" dirty="0">
                <a:solidFill>
                  <a:srgbClr val="FFFFFF"/>
                </a:solidFill>
                <a:latin typeface="Arial" pitchFamily="34" charset="0"/>
                <a:ea typeface="Arial" pitchFamily="34" charset="-122"/>
                <a:cs typeface="Arial" pitchFamily="34" charset="-120"/>
              </a:rPr>
              <a:t>Vote, volunteer, donate, request a yard sign, and stay connected.</a:t>
            </a:r>
            <a:endParaRPr lang="en-US" sz="1300" dirty="0"/>
          </a:p>
        </p:txBody>
      </p:sp>
      <p:sp>
        <p:nvSpPr>
          <p:cNvPr id="16" name="Text 13"/>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17" name="Text 14"/>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03</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RECORD OF RESULTS</a:t>
            </a:r>
            <a:endParaRPr lang="en-US" sz="1050" dirty="0"/>
          </a:p>
        </p:txBody>
      </p:sp>
      <p:sp>
        <p:nvSpPr>
          <p:cNvPr id="4" name="Text 2"/>
          <p:cNvSpPr/>
          <p:nvPr/>
        </p:nvSpPr>
        <p:spPr>
          <a:xfrm>
            <a:off x="548640" y="804672"/>
            <a:ext cx="7543800" cy="731520"/>
          </a:xfrm>
          <a:prstGeom prst="rect">
            <a:avLst/>
          </a:prstGeom>
          <a:noFill/>
          <a:ln/>
        </p:spPr>
        <p:txBody>
          <a:bodyPr wrap="square" lIns="254" tIns="254" rIns="254" bIns="254" rtlCol="0" anchor="ctr">
            <a:normAutofit fontScale="92500" lnSpcReduction="20000"/>
          </a:bodyPr>
          <a:lstStyle/>
          <a:p>
            <a:pPr marL="0" indent="0">
              <a:buNone/>
            </a:pPr>
            <a:r>
              <a:rPr lang="en-US" sz="3000" b="1" dirty="0">
                <a:solidFill>
                  <a:srgbClr val="062B5F"/>
                </a:solidFill>
                <a:latin typeface="Arial" pitchFamily="34" charset="0"/>
                <a:ea typeface="Arial" pitchFamily="34" charset="-122"/>
                <a:cs typeface="Arial" pitchFamily="34" charset="-120"/>
              </a:rPr>
              <a:t>Key wins reporters can verify and voters can feel</a:t>
            </a:r>
            <a:endParaRPr lang="en-US" sz="3000" dirty="0"/>
          </a:p>
        </p:txBody>
      </p:sp>
      <p:pic>
        <p:nvPicPr>
          <p:cNvPr id="5" name="Image 0" descr="/mnt/data/ppt_assets/logo_wide_16x9.jpg"/>
          <p:cNvPicPr>
            <a:picLocks noChangeAspect="1"/>
          </p:cNvPicPr>
          <p:nvPr/>
        </p:nvPicPr>
        <p:blipFill>
          <a:blip r:embed="rId3"/>
          <a:stretch>
            <a:fillRect/>
          </a:stretch>
        </p:blipFill>
        <p:spPr>
          <a:xfrm>
            <a:off x="8366760" y="960120"/>
            <a:ext cx="3017520" cy="1700784"/>
          </a:xfrm>
          <a:prstGeom prst="rect">
            <a:avLst/>
          </a:prstGeom>
        </p:spPr>
      </p:pic>
      <p:sp>
        <p:nvSpPr>
          <p:cNvPr id="6" name="Text 3"/>
          <p:cNvSpPr/>
          <p:nvPr/>
        </p:nvSpPr>
        <p:spPr>
          <a:xfrm>
            <a:off x="731520" y="1865376"/>
            <a:ext cx="2011680" cy="566928"/>
          </a:xfrm>
          <a:prstGeom prst="rect">
            <a:avLst/>
          </a:prstGeom>
          <a:noFill/>
          <a:ln/>
        </p:spPr>
        <p:txBody>
          <a:bodyPr wrap="square" lIns="0" tIns="0" rIns="0" bIns="0" rtlCol="0" anchor="ctr"/>
          <a:lstStyle/>
          <a:p>
            <a:pPr marL="0" indent="0" algn="ctr">
              <a:buNone/>
            </a:pPr>
            <a:r>
              <a:rPr lang="en-US" sz="3000" b="1" dirty="0">
                <a:solidFill>
                  <a:srgbClr val="D1121B"/>
                </a:solidFill>
              </a:rPr>
              <a:t>$33M</a:t>
            </a:r>
            <a:endParaRPr lang="en-US" sz="3000" dirty="0"/>
          </a:p>
        </p:txBody>
      </p:sp>
      <p:sp>
        <p:nvSpPr>
          <p:cNvPr id="7" name="Text 4"/>
          <p:cNvSpPr/>
          <p:nvPr/>
        </p:nvSpPr>
        <p:spPr>
          <a:xfrm>
            <a:off x="731520" y="2487168"/>
            <a:ext cx="201168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Secured for Florida HBCUs</a:t>
            </a:r>
            <a:endParaRPr lang="en-US" sz="1150" dirty="0"/>
          </a:p>
        </p:txBody>
      </p:sp>
      <p:sp>
        <p:nvSpPr>
          <p:cNvPr id="8" name="Text 5"/>
          <p:cNvSpPr/>
          <p:nvPr/>
        </p:nvSpPr>
        <p:spPr>
          <a:xfrm>
            <a:off x="3017520" y="1865376"/>
            <a:ext cx="2286000" cy="566928"/>
          </a:xfrm>
          <a:prstGeom prst="rect">
            <a:avLst/>
          </a:prstGeom>
          <a:noFill/>
          <a:ln/>
        </p:spPr>
        <p:txBody>
          <a:bodyPr wrap="square" lIns="0" tIns="0" rIns="0" bIns="0" rtlCol="0" anchor="ctr"/>
          <a:lstStyle/>
          <a:p>
            <a:pPr marL="0" indent="0" algn="ctr">
              <a:buNone/>
            </a:pPr>
            <a:r>
              <a:rPr lang="en-US" sz="3000" b="1" dirty="0">
                <a:solidFill>
                  <a:srgbClr val="D1121B"/>
                </a:solidFill>
              </a:rPr>
              <a:t>$1.5M</a:t>
            </a:r>
            <a:endParaRPr lang="en-US" sz="3000" dirty="0"/>
          </a:p>
        </p:txBody>
      </p:sp>
      <p:sp>
        <p:nvSpPr>
          <p:cNvPr id="9" name="Text 6"/>
          <p:cNvSpPr/>
          <p:nvPr/>
        </p:nvSpPr>
        <p:spPr>
          <a:xfrm>
            <a:off x="3017520" y="2487168"/>
            <a:ext cx="228600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Voted for Liberty City Health Clinic</a:t>
            </a:r>
            <a:endParaRPr lang="en-US" sz="1150" dirty="0"/>
          </a:p>
        </p:txBody>
      </p:sp>
      <p:sp>
        <p:nvSpPr>
          <p:cNvPr id="10" name="Text 7"/>
          <p:cNvSpPr/>
          <p:nvPr/>
        </p:nvSpPr>
        <p:spPr>
          <a:xfrm>
            <a:off x="5532120" y="1865376"/>
            <a:ext cx="2103120" cy="566928"/>
          </a:xfrm>
          <a:prstGeom prst="rect">
            <a:avLst/>
          </a:prstGeom>
          <a:noFill/>
          <a:ln/>
        </p:spPr>
        <p:txBody>
          <a:bodyPr wrap="square" lIns="0" tIns="0" rIns="0" bIns="0" rtlCol="0" anchor="ctr"/>
          <a:lstStyle/>
          <a:p>
            <a:pPr marL="0" indent="0" algn="ctr">
              <a:buNone/>
            </a:pPr>
            <a:r>
              <a:rPr lang="en-US" sz="3000" b="1" dirty="0">
                <a:solidFill>
                  <a:srgbClr val="D1121B"/>
                </a:solidFill>
              </a:rPr>
              <a:t>30</a:t>
            </a:r>
            <a:endParaRPr lang="en-US" sz="3000" dirty="0"/>
          </a:p>
        </p:txBody>
      </p:sp>
      <p:sp>
        <p:nvSpPr>
          <p:cNvPr id="11" name="Text 8"/>
          <p:cNvSpPr/>
          <p:nvPr/>
        </p:nvSpPr>
        <p:spPr>
          <a:xfrm>
            <a:off x="5532120" y="2487168"/>
            <a:ext cx="2103120" cy="457200"/>
          </a:xfrm>
          <a:prstGeom prst="rect">
            <a:avLst/>
          </a:prstGeom>
          <a:noFill/>
          <a:ln/>
        </p:spPr>
        <p:txBody>
          <a:bodyPr wrap="square" lIns="254" tIns="254" rIns="254" bIns="254" rtlCol="0" anchor="ctr">
            <a:normAutofit/>
          </a:bodyPr>
          <a:lstStyle/>
          <a:p>
            <a:pPr marL="0" indent="0" algn="ctr">
              <a:buNone/>
            </a:pPr>
            <a:r>
              <a:rPr lang="en-US" sz="1150" b="1" dirty="0">
                <a:solidFill>
                  <a:srgbClr val="062B5F"/>
                </a:solidFill>
              </a:rPr>
              <a:t>Years as Miami-Dade public school teacher</a:t>
            </a:r>
            <a:endParaRPr lang="en-US" sz="1150" dirty="0"/>
          </a:p>
        </p:txBody>
      </p:sp>
      <p:sp>
        <p:nvSpPr>
          <p:cNvPr id="12" name="Shape 9"/>
          <p:cNvSpPr/>
          <p:nvPr/>
        </p:nvSpPr>
        <p:spPr>
          <a:xfrm>
            <a:off x="640080" y="4069080"/>
            <a:ext cx="10972800" cy="1591056"/>
          </a:xfrm>
          <a:prstGeom prst="rect">
            <a:avLst/>
          </a:prstGeom>
          <a:solidFill>
            <a:srgbClr val="F4F6FA"/>
          </a:solidFill>
          <a:ln w="12700">
            <a:solidFill>
              <a:srgbClr val="F4F6FA">
                <a:alpha val="0"/>
              </a:srgbClr>
            </a:solidFill>
            <a:prstDash val="solid"/>
          </a:ln>
        </p:spPr>
      </p:sp>
      <p:sp>
        <p:nvSpPr>
          <p:cNvPr id="13" name="Text 10"/>
          <p:cNvSpPr/>
          <p:nvPr/>
        </p:nvSpPr>
        <p:spPr>
          <a:xfrm>
            <a:off x="914400" y="4297680"/>
            <a:ext cx="10424160" cy="1005840"/>
          </a:xfrm>
          <a:prstGeom prst="rect">
            <a:avLst/>
          </a:prstGeom>
          <a:noFill/>
          <a:ln/>
        </p:spPr>
        <p:txBody>
          <a:bodyPr wrap="square" lIns="1016" tIns="1016" rIns="1016" bIns="1016" rtlCol="0" anchor="ctr">
            <a:normAutofit/>
          </a:bodyPr>
          <a:lstStyle/>
          <a:p>
            <a:pPr marL="0" indent="0">
              <a:buNone/>
            </a:pPr>
            <a:r>
              <a:rPr lang="en-US" sz="1550" dirty="0">
                <a:solidFill>
                  <a:srgbClr val="0F1B2D"/>
                </a:solidFill>
                <a:latin typeface="Arial" pitchFamily="34" charset="0"/>
                <a:ea typeface="Arial" pitchFamily="34" charset="-122"/>
                <a:cs typeface="Arial" pitchFamily="34" charset="-120"/>
              </a:rPr>
              <a:t>• HB 1283: Florida Martin Luther King, Jr. Institute for Non-Violence
• Brownsville Renaissance Shopping Mall and Commercial Business District designation
• Prime Sponsor: Bethune-Cookman University License Plate Tag Bill
• Associate Minister, Antioch Missionary Baptist Church of Brownsville</a:t>
            </a:r>
            <a:endParaRPr lang="en-US" sz="1550" dirty="0"/>
          </a:p>
        </p:txBody>
      </p:sp>
      <p:sp>
        <p:nvSpPr>
          <p:cNvPr id="14" name="Text 11"/>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5" name="Text 12"/>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04</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CAMPAIGN PRIORITIES</a:t>
            </a:r>
            <a:endParaRPr lang="en-US" sz="1050" dirty="0"/>
          </a:p>
        </p:txBody>
      </p:sp>
      <p:sp>
        <p:nvSpPr>
          <p:cNvPr id="4" name="Text 2"/>
          <p:cNvSpPr/>
          <p:nvPr/>
        </p:nvSpPr>
        <p:spPr>
          <a:xfrm>
            <a:off x="548640" y="777240"/>
            <a:ext cx="8412480" cy="594360"/>
          </a:xfrm>
          <a:prstGeom prst="rect">
            <a:avLst/>
          </a:prstGeom>
          <a:noFill/>
          <a:ln/>
        </p:spPr>
        <p:txBody>
          <a:bodyPr wrap="square" lIns="254" tIns="254" rIns="254" bIns="254" rtlCol="0" anchor="ctr">
            <a:normAutofit/>
          </a:bodyPr>
          <a:lstStyle/>
          <a:p>
            <a:pPr marL="0" indent="0">
              <a:buNone/>
            </a:pPr>
            <a:r>
              <a:rPr lang="en-US" sz="3000" b="1" dirty="0">
                <a:solidFill>
                  <a:srgbClr val="FFFFFF"/>
                </a:solidFill>
                <a:latin typeface="Arial" pitchFamily="34" charset="0"/>
                <a:ea typeface="Arial" pitchFamily="34" charset="-122"/>
                <a:cs typeface="Arial" pitchFamily="34" charset="-120"/>
              </a:rPr>
              <a:t>The agenda: practical, local, and people-first</a:t>
            </a:r>
            <a:endParaRPr lang="en-US" sz="3000" dirty="0"/>
          </a:p>
        </p:txBody>
      </p:sp>
      <p:sp>
        <p:nvSpPr>
          <p:cNvPr id="5" name="Text 3"/>
          <p:cNvSpPr/>
          <p:nvPr/>
        </p:nvSpPr>
        <p:spPr>
          <a:xfrm>
            <a:off x="594360" y="1600200"/>
            <a:ext cx="7132320" cy="329184"/>
          </a:xfrm>
          <a:prstGeom prst="rect">
            <a:avLst/>
          </a:prstGeom>
          <a:noFill/>
          <a:ln/>
        </p:spPr>
        <p:txBody>
          <a:bodyPr wrap="square" lIns="1016" tIns="1016" rIns="1016" bIns="1016" rtlCol="0" anchor="t">
            <a:normAutofit/>
          </a:bodyPr>
          <a:lstStyle/>
          <a:p>
            <a:pPr marL="0" indent="0">
              <a:buNone/>
            </a:pPr>
            <a:r>
              <a:rPr lang="en-US" sz="1550" b="1" dirty="0">
                <a:solidFill>
                  <a:srgbClr val="D9E7FF"/>
                </a:solidFill>
                <a:latin typeface="Arial" pitchFamily="34" charset="0"/>
                <a:ea typeface="Arial" pitchFamily="34" charset="-122"/>
                <a:cs typeface="Arial" pitchFamily="34" charset="-120"/>
              </a:rPr>
              <a:t>A media-ready summary of the issues shaping the campaign conversation.</a:t>
            </a:r>
            <a:endParaRPr lang="en-US" sz="1550" dirty="0"/>
          </a:p>
        </p:txBody>
      </p:sp>
      <p:sp>
        <p:nvSpPr>
          <p:cNvPr id="6" name="Shape 4"/>
          <p:cNvSpPr/>
          <p:nvPr/>
        </p:nvSpPr>
        <p:spPr>
          <a:xfrm>
            <a:off x="685800" y="2240280"/>
            <a:ext cx="3017520" cy="1417320"/>
          </a:xfrm>
          <a:prstGeom prst="rect">
            <a:avLst/>
          </a:prstGeom>
          <a:solidFill>
            <a:srgbClr val="0B376F"/>
          </a:solidFill>
          <a:ln w="12700">
            <a:solidFill>
              <a:srgbClr val="0B376F">
                <a:alpha val="0"/>
              </a:srgbClr>
            </a:solidFill>
            <a:prstDash val="solid"/>
          </a:ln>
        </p:spPr>
      </p:sp>
      <p:sp>
        <p:nvSpPr>
          <p:cNvPr id="7" name="Text 5"/>
          <p:cNvSpPr/>
          <p:nvPr/>
        </p:nvSpPr>
        <p:spPr>
          <a:xfrm>
            <a:off x="88696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Education</a:t>
            </a:r>
            <a:endParaRPr lang="en-US" sz="1750" dirty="0"/>
          </a:p>
        </p:txBody>
      </p:sp>
      <p:sp>
        <p:nvSpPr>
          <p:cNvPr id="8" name="Text 6"/>
          <p:cNvSpPr/>
          <p:nvPr/>
        </p:nvSpPr>
        <p:spPr>
          <a:xfrm>
            <a:off x="88696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Strong schools, workforce preparation, and support for students and educators.</a:t>
            </a:r>
            <a:endParaRPr lang="en-US" sz="1240" dirty="0"/>
          </a:p>
        </p:txBody>
      </p:sp>
      <p:sp>
        <p:nvSpPr>
          <p:cNvPr id="9" name="Shape 7"/>
          <p:cNvSpPr/>
          <p:nvPr/>
        </p:nvSpPr>
        <p:spPr>
          <a:xfrm>
            <a:off x="4297680" y="2240280"/>
            <a:ext cx="3017520" cy="1417320"/>
          </a:xfrm>
          <a:prstGeom prst="rect">
            <a:avLst/>
          </a:prstGeom>
          <a:solidFill>
            <a:srgbClr val="0A2F61"/>
          </a:solidFill>
          <a:ln w="12700">
            <a:solidFill>
              <a:srgbClr val="0A2F61">
                <a:alpha val="0"/>
              </a:srgbClr>
            </a:solidFill>
            <a:prstDash val="solid"/>
          </a:ln>
        </p:spPr>
      </p:sp>
      <p:sp>
        <p:nvSpPr>
          <p:cNvPr id="10" name="Text 8"/>
          <p:cNvSpPr/>
          <p:nvPr/>
        </p:nvSpPr>
        <p:spPr>
          <a:xfrm>
            <a:off x="449884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Economic Opportunity</a:t>
            </a:r>
            <a:endParaRPr lang="en-US" sz="1750" dirty="0"/>
          </a:p>
        </p:txBody>
      </p:sp>
      <p:sp>
        <p:nvSpPr>
          <p:cNvPr id="11" name="Text 9"/>
          <p:cNvSpPr/>
          <p:nvPr/>
        </p:nvSpPr>
        <p:spPr>
          <a:xfrm>
            <a:off x="449884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Better jobs, small business pathways, and investment that reaches neighborhoods.</a:t>
            </a:r>
            <a:endParaRPr lang="en-US" sz="1240" dirty="0"/>
          </a:p>
        </p:txBody>
      </p:sp>
      <p:sp>
        <p:nvSpPr>
          <p:cNvPr id="12" name="Shape 10"/>
          <p:cNvSpPr/>
          <p:nvPr/>
        </p:nvSpPr>
        <p:spPr>
          <a:xfrm>
            <a:off x="7909560" y="2240280"/>
            <a:ext cx="3017520" cy="1417320"/>
          </a:xfrm>
          <a:prstGeom prst="rect">
            <a:avLst/>
          </a:prstGeom>
          <a:solidFill>
            <a:srgbClr val="0B376F"/>
          </a:solidFill>
          <a:ln w="12700">
            <a:solidFill>
              <a:srgbClr val="0B376F">
                <a:alpha val="0"/>
              </a:srgbClr>
            </a:solidFill>
            <a:prstDash val="solid"/>
          </a:ln>
        </p:spPr>
      </p:sp>
      <p:sp>
        <p:nvSpPr>
          <p:cNvPr id="13" name="Text 11"/>
          <p:cNvSpPr/>
          <p:nvPr/>
        </p:nvSpPr>
        <p:spPr>
          <a:xfrm>
            <a:off x="8110728" y="24414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Public Safety</a:t>
            </a:r>
            <a:endParaRPr lang="en-US" sz="1750" dirty="0"/>
          </a:p>
        </p:txBody>
      </p:sp>
      <p:sp>
        <p:nvSpPr>
          <p:cNvPr id="14" name="Text 12"/>
          <p:cNvSpPr/>
          <p:nvPr/>
        </p:nvSpPr>
        <p:spPr>
          <a:xfrm>
            <a:off x="8110728" y="28620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Safer communities through prevention, accountability, and smart community partnerships.</a:t>
            </a:r>
            <a:endParaRPr lang="en-US" sz="1240" dirty="0"/>
          </a:p>
        </p:txBody>
      </p:sp>
      <p:sp>
        <p:nvSpPr>
          <p:cNvPr id="15" name="Shape 13"/>
          <p:cNvSpPr/>
          <p:nvPr/>
        </p:nvSpPr>
        <p:spPr>
          <a:xfrm>
            <a:off x="685800" y="4297680"/>
            <a:ext cx="3017520" cy="1417320"/>
          </a:xfrm>
          <a:prstGeom prst="rect">
            <a:avLst/>
          </a:prstGeom>
          <a:solidFill>
            <a:srgbClr val="0A2F61"/>
          </a:solidFill>
          <a:ln w="12700">
            <a:solidFill>
              <a:srgbClr val="0A2F61">
                <a:alpha val="0"/>
              </a:srgbClr>
            </a:solidFill>
            <a:prstDash val="solid"/>
          </a:ln>
        </p:spPr>
      </p:sp>
      <p:sp>
        <p:nvSpPr>
          <p:cNvPr id="16" name="Text 14"/>
          <p:cNvSpPr/>
          <p:nvPr/>
        </p:nvSpPr>
        <p:spPr>
          <a:xfrm>
            <a:off x="88696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Senior Services</a:t>
            </a:r>
            <a:endParaRPr lang="en-US" sz="1750" dirty="0"/>
          </a:p>
        </p:txBody>
      </p:sp>
      <p:sp>
        <p:nvSpPr>
          <p:cNvPr id="17" name="Text 15"/>
          <p:cNvSpPr/>
          <p:nvPr/>
        </p:nvSpPr>
        <p:spPr>
          <a:xfrm>
            <a:off x="886968" y="4919472"/>
            <a:ext cx="2578608" cy="548640"/>
          </a:xfrm>
          <a:prstGeom prst="rect">
            <a:avLst/>
          </a:prstGeom>
          <a:noFill/>
          <a:ln/>
        </p:spPr>
        <p:txBody>
          <a:bodyPr wrap="square" lIns="254" tIns="254" rIns="254" bIns="254" rtlCol="0" anchor="ctr">
            <a:normAutofit/>
          </a:bodyPr>
          <a:lstStyle/>
          <a:p>
            <a:pPr marL="0" indent="0">
              <a:buNone/>
            </a:pPr>
            <a:r>
              <a:rPr lang="en-US" sz="1240" dirty="0">
                <a:solidFill>
                  <a:srgbClr val="E9F2FF"/>
                </a:solidFill>
              </a:rPr>
              <a:t>Respect, resources, and stability for seniors who built the community.</a:t>
            </a:r>
            <a:endParaRPr lang="en-US" sz="1240" dirty="0"/>
          </a:p>
        </p:txBody>
      </p:sp>
      <p:sp>
        <p:nvSpPr>
          <p:cNvPr id="18" name="Shape 16"/>
          <p:cNvSpPr/>
          <p:nvPr/>
        </p:nvSpPr>
        <p:spPr>
          <a:xfrm>
            <a:off x="4297680" y="4297680"/>
            <a:ext cx="3017520" cy="1417320"/>
          </a:xfrm>
          <a:prstGeom prst="rect">
            <a:avLst/>
          </a:prstGeom>
          <a:solidFill>
            <a:srgbClr val="0B376F"/>
          </a:solidFill>
          <a:ln w="12700">
            <a:solidFill>
              <a:srgbClr val="0B376F">
                <a:alpha val="0"/>
              </a:srgbClr>
            </a:solidFill>
            <a:prstDash val="solid"/>
          </a:ln>
        </p:spPr>
      </p:sp>
      <p:sp>
        <p:nvSpPr>
          <p:cNvPr id="19" name="Text 17"/>
          <p:cNvSpPr/>
          <p:nvPr/>
        </p:nvSpPr>
        <p:spPr>
          <a:xfrm>
            <a:off x="449884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Youth Development</a:t>
            </a:r>
            <a:endParaRPr lang="en-US" sz="1750" dirty="0"/>
          </a:p>
        </p:txBody>
      </p:sp>
      <p:sp>
        <p:nvSpPr>
          <p:cNvPr id="20" name="Text 18"/>
          <p:cNvSpPr/>
          <p:nvPr/>
        </p:nvSpPr>
        <p:spPr>
          <a:xfrm>
            <a:off x="4498848" y="4919472"/>
            <a:ext cx="2578608" cy="548640"/>
          </a:xfrm>
          <a:prstGeom prst="rect">
            <a:avLst/>
          </a:prstGeom>
          <a:noFill/>
          <a:ln/>
        </p:spPr>
        <p:txBody>
          <a:bodyPr wrap="square" lIns="254" tIns="254" rIns="254" bIns="254" rtlCol="0" anchor="ctr">
            <a:normAutofit lnSpcReduction="10000"/>
          </a:bodyPr>
          <a:lstStyle/>
          <a:p>
            <a:pPr marL="0" indent="0">
              <a:buNone/>
            </a:pPr>
            <a:r>
              <a:rPr lang="en-US" sz="1240" dirty="0">
                <a:solidFill>
                  <a:srgbClr val="E9F2FF"/>
                </a:solidFill>
              </a:rPr>
              <a:t>Mentorship, leadership exposure, and opportunity for the next generation.</a:t>
            </a:r>
            <a:endParaRPr lang="en-US" sz="1240" dirty="0"/>
          </a:p>
        </p:txBody>
      </p:sp>
      <p:sp>
        <p:nvSpPr>
          <p:cNvPr id="21" name="Shape 19"/>
          <p:cNvSpPr/>
          <p:nvPr/>
        </p:nvSpPr>
        <p:spPr>
          <a:xfrm>
            <a:off x="7909560" y="4297680"/>
            <a:ext cx="3017520" cy="1417320"/>
          </a:xfrm>
          <a:prstGeom prst="rect">
            <a:avLst/>
          </a:prstGeom>
          <a:solidFill>
            <a:srgbClr val="0A2F61"/>
          </a:solidFill>
          <a:ln w="12700">
            <a:solidFill>
              <a:srgbClr val="0A2F61">
                <a:alpha val="0"/>
              </a:srgbClr>
            </a:solidFill>
            <a:prstDash val="solid"/>
          </a:ln>
        </p:spPr>
      </p:sp>
      <p:sp>
        <p:nvSpPr>
          <p:cNvPr id="22" name="Text 20"/>
          <p:cNvSpPr/>
          <p:nvPr/>
        </p:nvSpPr>
        <p:spPr>
          <a:xfrm>
            <a:off x="8110728" y="4498848"/>
            <a:ext cx="2606040" cy="274320"/>
          </a:xfrm>
          <a:prstGeom prst="rect">
            <a:avLst/>
          </a:prstGeom>
          <a:noFill/>
          <a:ln/>
        </p:spPr>
        <p:txBody>
          <a:bodyPr wrap="square" lIns="0" tIns="0" rIns="0" bIns="0" rtlCol="0" anchor="ctr"/>
          <a:lstStyle/>
          <a:p>
            <a:pPr marL="0" indent="0">
              <a:buNone/>
            </a:pPr>
            <a:r>
              <a:rPr lang="en-US" sz="1750" b="1" dirty="0">
                <a:solidFill>
                  <a:srgbClr val="FFFFFF"/>
                </a:solidFill>
              </a:rPr>
              <a:t>Community Investment</a:t>
            </a:r>
            <a:endParaRPr lang="en-US" sz="1750" dirty="0"/>
          </a:p>
        </p:txBody>
      </p:sp>
      <p:sp>
        <p:nvSpPr>
          <p:cNvPr id="23" name="Text 21"/>
          <p:cNvSpPr/>
          <p:nvPr/>
        </p:nvSpPr>
        <p:spPr>
          <a:xfrm>
            <a:off x="8110728" y="4919472"/>
            <a:ext cx="2578608" cy="548640"/>
          </a:xfrm>
          <a:prstGeom prst="rect">
            <a:avLst/>
          </a:prstGeom>
          <a:noFill/>
          <a:ln/>
        </p:spPr>
        <p:txBody>
          <a:bodyPr wrap="square" lIns="254" tIns="254" rIns="254" bIns="254" rtlCol="0" anchor="ctr">
            <a:normAutofit/>
          </a:bodyPr>
          <a:lstStyle/>
          <a:p>
            <a:pPr marL="0" indent="0">
              <a:buNone/>
            </a:pPr>
            <a:r>
              <a:rPr lang="en-US" sz="1240" dirty="0">
                <a:solidFill>
                  <a:srgbClr val="E9F2FF"/>
                </a:solidFill>
              </a:rPr>
              <a:t>Resources that come home and stay visible in the district.</a:t>
            </a:r>
            <a:endParaRPr lang="en-US" sz="1240" dirty="0"/>
          </a:p>
        </p:txBody>
      </p:sp>
      <p:sp>
        <p:nvSpPr>
          <p:cNvPr id="24" name="Text 22"/>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D8E6FF"/>
                </a:solidFill>
              </a:rPr>
              <a:t>James Bush III for Florida House District 109  |  Democrat  |  Election Day: August 18, 2026</a:t>
            </a:r>
            <a:endParaRPr lang="en-US" sz="850" dirty="0"/>
          </a:p>
        </p:txBody>
      </p:sp>
      <p:sp>
        <p:nvSpPr>
          <p:cNvPr id="25" name="Text 23"/>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FFFFFF"/>
                </a:solidFill>
              </a:rPr>
              <a:t>JamesBushIII.com</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05</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DISTRICT 109 COMMUNITIES</a:t>
            </a:r>
            <a:endParaRPr lang="en-US" sz="1050" dirty="0"/>
          </a:p>
        </p:txBody>
      </p:sp>
      <p:sp>
        <p:nvSpPr>
          <p:cNvPr id="4" name="Text 2"/>
          <p:cNvSpPr/>
          <p:nvPr/>
        </p:nvSpPr>
        <p:spPr>
          <a:xfrm>
            <a:off x="548640" y="804672"/>
            <a:ext cx="5715000" cy="731520"/>
          </a:xfrm>
          <a:prstGeom prst="rect">
            <a:avLst/>
          </a:prstGeom>
          <a:noFill/>
          <a:ln/>
        </p:spPr>
        <p:txBody>
          <a:bodyPr wrap="square" lIns="254" tIns="254" rIns="254" bIns="254" rtlCol="0" anchor="ctr">
            <a:normAutofit fontScale="92500" lnSpcReduction="20000"/>
          </a:bodyPr>
          <a:lstStyle/>
          <a:p>
            <a:pPr marL="0" indent="0">
              <a:buNone/>
            </a:pPr>
            <a:r>
              <a:rPr lang="en-US" sz="2900" b="1" dirty="0">
                <a:solidFill>
                  <a:srgbClr val="062B5F"/>
                </a:solidFill>
                <a:latin typeface="Arial" pitchFamily="34" charset="0"/>
                <a:ea typeface="Arial" pitchFamily="34" charset="-122"/>
                <a:cs typeface="Arial" pitchFamily="34" charset="-120"/>
              </a:rPr>
              <a:t>A Miami-Dade campaign built neighborhood by neighborhood</a:t>
            </a:r>
            <a:endParaRPr lang="en-US" sz="2900" dirty="0"/>
          </a:p>
        </p:txBody>
      </p:sp>
      <p:pic>
        <p:nvPicPr>
          <p:cNvPr id="5" name="Image 0" descr="/mnt/data/ppt_assets/hero_light_panel.jpg"/>
          <p:cNvPicPr>
            <a:picLocks noChangeAspect="1"/>
          </p:cNvPicPr>
          <p:nvPr/>
        </p:nvPicPr>
        <p:blipFill>
          <a:blip r:embed="rId3"/>
          <a:stretch>
            <a:fillRect/>
          </a:stretch>
        </p:blipFill>
        <p:spPr>
          <a:xfrm>
            <a:off x="6583680" y="868680"/>
            <a:ext cx="5257800" cy="2926080"/>
          </a:xfrm>
          <a:prstGeom prst="rect">
            <a:avLst/>
          </a:prstGeom>
        </p:spPr>
      </p:pic>
      <p:sp>
        <p:nvSpPr>
          <p:cNvPr id="6" name="Text 3"/>
          <p:cNvSpPr/>
          <p:nvPr/>
        </p:nvSpPr>
        <p:spPr>
          <a:xfrm>
            <a:off x="685800" y="1828800"/>
            <a:ext cx="5440680" cy="1097280"/>
          </a:xfrm>
          <a:prstGeom prst="rect">
            <a:avLst/>
          </a:prstGeom>
          <a:noFill/>
          <a:ln/>
        </p:spPr>
        <p:txBody>
          <a:bodyPr wrap="square" lIns="1016" tIns="1016" rIns="1016" bIns="1016" rtlCol="0" anchor="t">
            <a:normAutofit fontScale="85000" lnSpcReduction="10000"/>
          </a:bodyPr>
          <a:lstStyle/>
          <a:p>
            <a:pPr marL="0" indent="0">
              <a:buNone/>
            </a:pPr>
            <a:r>
              <a:rPr lang="en-US" sz="1900" b="1" dirty="0">
                <a:solidFill>
                  <a:srgbClr val="0F1B2D"/>
                </a:solidFill>
                <a:latin typeface="Arial" pitchFamily="34" charset="0"/>
                <a:ea typeface="Arial" pitchFamily="34" charset="-122"/>
                <a:cs typeface="Arial" pitchFamily="34" charset="-120"/>
              </a:rPr>
              <a:t>Miami Gardens • Opa-locka • North Miami • Westview • West Little River • Gladeview • Brownsville • Bunche Park • Golden Glades • Biscayne Park • Opa-locka North • Miami-Dade County</a:t>
            </a:r>
            <a:endParaRPr lang="en-US" sz="1900" dirty="0"/>
          </a:p>
        </p:txBody>
      </p:sp>
      <p:sp>
        <p:nvSpPr>
          <p:cNvPr id="7" name="Shape 4"/>
          <p:cNvSpPr/>
          <p:nvPr/>
        </p:nvSpPr>
        <p:spPr>
          <a:xfrm>
            <a:off x="685800" y="3364992"/>
            <a:ext cx="5394960" cy="1600200"/>
          </a:xfrm>
          <a:prstGeom prst="rect">
            <a:avLst/>
          </a:prstGeom>
          <a:solidFill>
            <a:srgbClr val="F4F6FA"/>
          </a:solidFill>
          <a:ln w="12700">
            <a:solidFill>
              <a:srgbClr val="F4F6FA">
                <a:alpha val="0"/>
              </a:srgbClr>
            </a:solidFill>
            <a:prstDash val="solid"/>
          </a:ln>
        </p:spPr>
      </p:sp>
      <p:sp>
        <p:nvSpPr>
          <p:cNvPr id="8" name="Text 5"/>
          <p:cNvSpPr/>
          <p:nvPr/>
        </p:nvSpPr>
        <p:spPr>
          <a:xfrm>
            <a:off x="941832" y="3639312"/>
            <a:ext cx="137160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Media angle</a:t>
            </a:r>
            <a:endParaRPr lang="en-US" sz="1200" dirty="0"/>
          </a:p>
        </p:txBody>
      </p:sp>
      <p:sp>
        <p:nvSpPr>
          <p:cNvPr id="9" name="Text 6"/>
          <p:cNvSpPr/>
          <p:nvPr/>
        </p:nvSpPr>
        <p:spPr>
          <a:xfrm>
            <a:off x="941832" y="3977640"/>
            <a:ext cx="4800600" cy="594360"/>
          </a:xfrm>
          <a:prstGeom prst="rect">
            <a:avLst/>
          </a:prstGeom>
          <a:noFill/>
          <a:ln/>
        </p:spPr>
        <p:txBody>
          <a:bodyPr wrap="square" lIns="1016" tIns="1016" rIns="1016" bIns="1016" rtlCol="0" anchor="t">
            <a:normAutofit fontScale="85000" lnSpcReduction="10000"/>
          </a:bodyPr>
          <a:lstStyle/>
          <a:p>
            <a:pPr marL="0" indent="0">
              <a:buNone/>
            </a:pPr>
            <a:r>
              <a:rPr lang="en-US" sz="1600" b="1" dirty="0">
                <a:solidFill>
                  <a:srgbClr val="062B5F"/>
                </a:solidFill>
                <a:latin typeface="Arial" pitchFamily="34" charset="0"/>
                <a:ea typeface="Arial" pitchFamily="34" charset="-122"/>
                <a:cs typeface="Arial" pitchFamily="34" charset="-120"/>
              </a:rPr>
              <a:t>Cover the campaign as a district-wide conversation about resources, respect, public service, and measurable delivery across Miami-Dade neighborhoods.</a:t>
            </a:r>
            <a:endParaRPr lang="en-US" sz="1600" dirty="0"/>
          </a:p>
        </p:txBody>
      </p:sp>
      <p:sp>
        <p:nvSpPr>
          <p:cNvPr id="10" name="Text 7"/>
          <p:cNvSpPr/>
          <p:nvPr/>
        </p:nvSpPr>
        <p:spPr>
          <a:xfrm>
            <a:off x="6903720" y="4069080"/>
            <a:ext cx="2011680" cy="228600"/>
          </a:xfrm>
          <a:prstGeom prst="rect">
            <a:avLst/>
          </a:prstGeom>
          <a:noFill/>
          <a:ln/>
        </p:spPr>
        <p:txBody>
          <a:bodyPr wrap="square" lIns="1016" tIns="1016" rIns="1016" bIns="1016" rtlCol="0" anchor="t">
            <a:normAutofit/>
          </a:bodyPr>
          <a:lstStyle/>
          <a:p>
            <a:pPr marL="0" indent="0">
              <a:buNone/>
            </a:pPr>
            <a:r>
              <a:rPr lang="en-US" sz="1200" b="1" dirty="0">
                <a:solidFill>
                  <a:srgbClr val="D1121B"/>
                </a:solidFill>
                <a:latin typeface="Arial" pitchFamily="34" charset="0"/>
                <a:ea typeface="Arial" pitchFamily="34" charset="-122"/>
                <a:cs typeface="Arial" pitchFamily="34" charset="-120"/>
              </a:rPr>
              <a:t>LOCAL FRAME</a:t>
            </a:r>
            <a:endParaRPr lang="en-US" sz="1200" dirty="0"/>
          </a:p>
        </p:txBody>
      </p:sp>
      <p:sp>
        <p:nvSpPr>
          <p:cNvPr id="11" name="Text 8"/>
          <p:cNvSpPr/>
          <p:nvPr/>
        </p:nvSpPr>
        <p:spPr>
          <a:xfrm>
            <a:off x="6903720" y="4425696"/>
            <a:ext cx="4206240" cy="822960"/>
          </a:xfrm>
          <a:prstGeom prst="rect">
            <a:avLst/>
          </a:prstGeom>
          <a:noFill/>
          <a:ln/>
        </p:spPr>
        <p:txBody>
          <a:bodyPr wrap="square" lIns="1016" tIns="1016" rIns="1016" bIns="1016" rtlCol="0" anchor="t">
            <a:normAutofit fontScale="92500" lnSpcReduction="20000"/>
          </a:bodyPr>
          <a:lstStyle/>
          <a:p>
            <a:pPr marL="0" indent="0">
              <a:buNone/>
            </a:pPr>
            <a:r>
              <a:rPr lang="en-US" sz="1700" dirty="0">
                <a:solidFill>
                  <a:srgbClr val="0F1B2D"/>
                </a:solidFill>
                <a:latin typeface="Arial" pitchFamily="34" charset="0"/>
                <a:ea typeface="Arial" pitchFamily="34" charset="-122"/>
                <a:cs typeface="Arial" pitchFamily="34" charset="-120"/>
              </a:rPr>
              <a:t>“On The Move” is more than a slogan. It gives reporters a clear story spine: what moved, who benefited, and what comes next for District 109.</a:t>
            </a:r>
            <a:endParaRPr lang="en-US" sz="1700" dirty="0"/>
          </a:p>
        </p:txBody>
      </p:sp>
      <p:sp>
        <p:nvSpPr>
          <p:cNvPr id="12" name="Text 9"/>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0"/>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1B3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7897C3"/>
                </a:solidFill>
              </a:rPr>
              <a:t>06</a:t>
            </a:r>
            <a:endParaRPr lang="en-US" sz="800" dirty="0"/>
          </a:p>
        </p:txBody>
      </p:sp>
      <p:pic>
        <p:nvPicPr>
          <p:cNvPr id="3" name="Image 0" descr="/mnt/data/ppt_assets/headshot_vertical.jpg"/>
          <p:cNvPicPr>
            <a:picLocks noChangeAspect="1"/>
          </p:cNvPicPr>
          <p:nvPr/>
        </p:nvPicPr>
        <p:blipFill>
          <a:blip r:embed="rId3"/>
          <a:stretch>
            <a:fillRect/>
          </a:stretch>
        </p:blipFill>
        <p:spPr>
          <a:xfrm>
            <a:off x="0" y="0"/>
            <a:ext cx="4526280" cy="6858000"/>
          </a:xfrm>
          <a:prstGeom prst="rect">
            <a:avLst/>
          </a:prstGeom>
        </p:spPr>
      </p:pic>
      <p:sp>
        <p:nvSpPr>
          <p:cNvPr id="4" name="Text 1"/>
          <p:cNvSpPr/>
          <p:nvPr/>
        </p:nvSpPr>
        <p:spPr>
          <a:xfrm>
            <a:off x="461772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MEDIA BIO</a:t>
            </a:r>
            <a:endParaRPr lang="en-US" sz="1050" dirty="0"/>
          </a:p>
        </p:txBody>
      </p:sp>
      <p:sp>
        <p:nvSpPr>
          <p:cNvPr id="5" name="Text 2"/>
          <p:cNvSpPr/>
          <p:nvPr/>
        </p:nvSpPr>
        <p:spPr>
          <a:xfrm>
            <a:off x="4617720" y="786384"/>
            <a:ext cx="5943600" cy="685800"/>
          </a:xfrm>
          <a:prstGeom prst="rect">
            <a:avLst/>
          </a:prstGeom>
          <a:noFill/>
          <a:ln/>
        </p:spPr>
        <p:txBody>
          <a:bodyPr wrap="square" lIns="254" tIns="254" rIns="254" bIns="254" rtlCol="0" anchor="ctr">
            <a:normAutofit/>
          </a:bodyPr>
          <a:lstStyle/>
          <a:p>
            <a:pPr marL="0" indent="0">
              <a:buNone/>
            </a:pPr>
            <a:r>
              <a:rPr lang="en-US" sz="3100" b="1" dirty="0">
                <a:solidFill>
                  <a:srgbClr val="FFFFFF"/>
                </a:solidFill>
                <a:latin typeface="Arial" pitchFamily="34" charset="0"/>
                <a:ea typeface="Arial" pitchFamily="34" charset="-122"/>
                <a:cs typeface="Arial" pitchFamily="34" charset="-120"/>
              </a:rPr>
              <a:t>Short-form biography</a:t>
            </a:r>
            <a:endParaRPr lang="en-US" sz="3100" dirty="0"/>
          </a:p>
        </p:txBody>
      </p:sp>
      <p:sp>
        <p:nvSpPr>
          <p:cNvPr id="6" name="Text 3"/>
          <p:cNvSpPr/>
          <p:nvPr/>
        </p:nvSpPr>
        <p:spPr>
          <a:xfrm>
            <a:off x="4663440" y="1664208"/>
            <a:ext cx="6355080" cy="1417320"/>
          </a:xfrm>
          <a:prstGeom prst="rect">
            <a:avLst/>
          </a:prstGeom>
          <a:noFill/>
          <a:ln/>
        </p:spPr>
        <p:txBody>
          <a:bodyPr wrap="square" lIns="1016" tIns="1016" rIns="1016" bIns="1016" rtlCol="0" anchor="t">
            <a:normAutofit fontScale="92500" lnSpcReduction="20000"/>
          </a:bodyPr>
          <a:lstStyle/>
          <a:p>
            <a:pPr marL="0" indent="0">
              <a:buNone/>
            </a:pPr>
            <a:r>
              <a:rPr lang="en-US" sz="2000" b="1" dirty="0">
                <a:solidFill>
                  <a:srgbClr val="E9F2FF"/>
                </a:solidFill>
                <a:latin typeface="Arial" pitchFamily="34" charset="0"/>
                <a:ea typeface="Arial" pitchFamily="34" charset="-122"/>
                <a:cs typeface="Arial" pitchFamily="34" charset="-120"/>
              </a:rPr>
              <a:t>James Bush III is an educator, minister, community advocate and former State Representative with decades of service to students, families, seniors and neighborhoods throughout Miami-Dade County. His 2026 campaign for Florida House District 109 is built on real leadership, real experience and real results.</a:t>
            </a:r>
            <a:endParaRPr lang="en-US" sz="2000" dirty="0"/>
          </a:p>
        </p:txBody>
      </p:sp>
      <p:sp>
        <p:nvSpPr>
          <p:cNvPr id="7" name="Shape 4"/>
          <p:cNvSpPr/>
          <p:nvPr/>
        </p:nvSpPr>
        <p:spPr>
          <a:xfrm>
            <a:off x="4663440" y="3520440"/>
            <a:ext cx="6263640" cy="1225296"/>
          </a:xfrm>
          <a:prstGeom prst="rect">
            <a:avLst/>
          </a:prstGeom>
          <a:solidFill>
            <a:srgbClr val="0A2F61"/>
          </a:solidFill>
          <a:ln w="12700">
            <a:solidFill>
              <a:srgbClr val="0A2F61">
                <a:alpha val="0"/>
              </a:srgbClr>
            </a:solidFill>
            <a:prstDash val="solid"/>
          </a:ln>
        </p:spPr>
      </p:sp>
      <p:sp>
        <p:nvSpPr>
          <p:cNvPr id="8" name="Text 5"/>
          <p:cNvSpPr/>
          <p:nvPr/>
        </p:nvSpPr>
        <p:spPr>
          <a:xfrm>
            <a:off x="4956048" y="3749040"/>
            <a:ext cx="192024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Suggested lower-third</a:t>
            </a:r>
            <a:endParaRPr lang="en-US" sz="1100" dirty="0"/>
          </a:p>
        </p:txBody>
      </p:sp>
      <p:sp>
        <p:nvSpPr>
          <p:cNvPr id="9" name="Text 6"/>
          <p:cNvSpPr/>
          <p:nvPr/>
        </p:nvSpPr>
        <p:spPr>
          <a:xfrm>
            <a:off x="4956048" y="4096512"/>
            <a:ext cx="5394960" cy="384048"/>
          </a:xfrm>
          <a:prstGeom prst="rect">
            <a:avLst/>
          </a:prstGeom>
          <a:noFill/>
          <a:ln/>
        </p:spPr>
        <p:txBody>
          <a:bodyPr wrap="square" lIns="1016" tIns="1016" rIns="1016" bIns="1016" rtlCol="0" anchor="t">
            <a:normAutofit fontScale="92500" lnSpcReduction="20000"/>
          </a:bodyPr>
          <a:lstStyle/>
          <a:p>
            <a:pPr marL="0" indent="0">
              <a:buNone/>
            </a:pPr>
            <a:r>
              <a:rPr lang="en-US" sz="1600" b="1" dirty="0">
                <a:solidFill>
                  <a:srgbClr val="FFFFFF"/>
                </a:solidFill>
                <a:latin typeface="Arial" pitchFamily="34" charset="0"/>
                <a:ea typeface="Arial" pitchFamily="34" charset="-122"/>
                <a:cs typeface="Arial" pitchFamily="34" charset="-120"/>
              </a:rPr>
              <a:t>James Bush III</a:t>
            </a:r>
            <a:endParaRPr lang="en-US" sz="1600" dirty="0"/>
          </a:p>
          <a:p>
            <a:pPr marL="0" indent="0">
              <a:buNone/>
            </a:pPr>
            <a:r>
              <a:rPr lang="en-US" sz="1600" b="1" dirty="0">
                <a:solidFill>
                  <a:srgbClr val="FFFFFF"/>
                </a:solidFill>
                <a:latin typeface="Arial" pitchFamily="34" charset="0"/>
                <a:ea typeface="Arial" pitchFamily="34" charset="-122"/>
                <a:cs typeface="Arial" pitchFamily="34" charset="-120"/>
              </a:rPr>
              <a:t>Candidate for Florida House District 109</a:t>
            </a:r>
            <a:endParaRPr lang="en-US" sz="1600" dirty="0"/>
          </a:p>
        </p:txBody>
      </p:sp>
      <p:sp>
        <p:nvSpPr>
          <p:cNvPr id="10" name="Text 7"/>
          <p:cNvSpPr/>
          <p:nvPr/>
        </p:nvSpPr>
        <p:spPr>
          <a:xfrm>
            <a:off x="4956048" y="5148072"/>
            <a:ext cx="1463040" cy="228600"/>
          </a:xfrm>
          <a:prstGeom prst="rect">
            <a:avLst/>
          </a:prstGeom>
          <a:noFill/>
          <a:ln/>
        </p:spPr>
        <p:txBody>
          <a:bodyPr wrap="square" lIns="1016" tIns="1016" rIns="1016" bIns="1016" rtlCol="0" anchor="t">
            <a:normAutofit/>
          </a:bodyPr>
          <a:lstStyle/>
          <a:p>
            <a:pPr marL="0" indent="0">
              <a:buNone/>
            </a:pPr>
            <a:r>
              <a:rPr lang="en-US" sz="1100" b="1" dirty="0">
                <a:solidFill>
                  <a:srgbClr val="D1121B"/>
                </a:solidFill>
                <a:latin typeface="Arial" pitchFamily="34" charset="0"/>
                <a:ea typeface="Arial" pitchFamily="34" charset="-122"/>
                <a:cs typeface="Arial" pitchFamily="34" charset="-120"/>
              </a:rPr>
              <a:t>Suggested intro</a:t>
            </a:r>
            <a:endParaRPr lang="en-US" sz="1100" dirty="0"/>
          </a:p>
        </p:txBody>
      </p:sp>
      <p:sp>
        <p:nvSpPr>
          <p:cNvPr id="11" name="Text 8"/>
          <p:cNvSpPr/>
          <p:nvPr/>
        </p:nvSpPr>
        <p:spPr>
          <a:xfrm>
            <a:off x="6446520" y="5074920"/>
            <a:ext cx="4343400" cy="530352"/>
          </a:xfrm>
          <a:prstGeom prst="rect">
            <a:avLst/>
          </a:prstGeom>
          <a:noFill/>
          <a:ln/>
        </p:spPr>
        <p:txBody>
          <a:bodyPr wrap="square" lIns="1016" tIns="1016" rIns="1016" bIns="1016" rtlCol="0" anchor="t">
            <a:normAutofit fontScale="92500" lnSpcReduction="20000"/>
          </a:bodyPr>
          <a:lstStyle/>
          <a:p>
            <a:pPr marL="0" indent="0">
              <a:buNone/>
            </a:pPr>
            <a:r>
              <a:rPr lang="en-US" sz="1550" dirty="0">
                <a:solidFill>
                  <a:srgbClr val="FFFFFF"/>
                </a:solidFill>
                <a:latin typeface="Arial" pitchFamily="34" charset="0"/>
                <a:ea typeface="Arial" pitchFamily="34" charset="-122"/>
                <a:cs typeface="Arial" pitchFamily="34" charset="-120"/>
              </a:rPr>
              <a:t>“Joining us is James Bush III, educator, minister, community advocate and candidate for Florida House District 109.”</a:t>
            </a:r>
            <a:endParaRPr lang="en-US" sz="1550" dirty="0"/>
          </a:p>
        </p:txBody>
      </p:sp>
      <p:sp>
        <p:nvSpPr>
          <p:cNvPr id="12" name="Text 9"/>
          <p:cNvSpPr/>
          <p:nvPr/>
        </p:nvSpPr>
        <p:spPr>
          <a:xfrm>
            <a:off x="4663440" y="6446520"/>
            <a:ext cx="2194560" cy="228600"/>
          </a:xfrm>
          <a:prstGeom prst="rect">
            <a:avLst/>
          </a:prstGeom>
          <a:noFill/>
          <a:ln/>
        </p:spPr>
        <p:txBody>
          <a:bodyPr wrap="square" lIns="0" tIns="0" rIns="0" bIns="0" rtlCol="0" anchor="ctr"/>
          <a:lstStyle/>
          <a:p>
            <a:pPr marL="0" indent="0">
              <a:buNone/>
            </a:pPr>
            <a:r>
              <a:rPr lang="en-US" sz="850" b="1" dirty="0">
                <a:solidFill>
                  <a:srgbClr val="FFFFFF"/>
                </a:solidFill>
              </a:rPr>
              <a:t>JamesBushIII.com</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07</a:t>
            </a:r>
            <a:endParaRPr lang="en-US" sz="800" dirty="0"/>
          </a:p>
        </p:txBody>
      </p:sp>
      <p:sp>
        <p:nvSpPr>
          <p:cNvPr id="3" name="Text 1"/>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rgbClr val="D1121B"/>
                </a:solidFill>
                <a:latin typeface="Arial" pitchFamily="34" charset="0"/>
                <a:ea typeface="Arial" pitchFamily="34" charset="-122"/>
                <a:cs typeface="Arial" pitchFamily="34" charset="-120"/>
              </a:rPr>
              <a:t>QUOTE BANK</a:t>
            </a:r>
            <a:endParaRPr lang="en-US" sz="1050" dirty="0"/>
          </a:p>
        </p:txBody>
      </p:sp>
      <p:sp>
        <p:nvSpPr>
          <p:cNvPr id="4" name="Text 2"/>
          <p:cNvSpPr/>
          <p:nvPr/>
        </p:nvSpPr>
        <p:spPr>
          <a:xfrm>
            <a:off x="548640" y="804672"/>
            <a:ext cx="6766560" cy="594360"/>
          </a:xfrm>
          <a:prstGeom prst="rect">
            <a:avLst/>
          </a:prstGeom>
          <a:noFill/>
          <a:ln/>
        </p:spPr>
        <p:txBody>
          <a:bodyPr wrap="square" lIns="254" tIns="254" rIns="254" bIns="254" rtlCol="0" anchor="ctr">
            <a:normAutofit/>
          </a:bodyPr>
          <a:lstStyle/>
          <a:p>
            <a:pPr marL="0" indent="0">
              <a:buNone/>
            </a:pPr>
            <a:r>
              <a:rPr lang="en-US" sz="3100" b="1" dirty="0">
                <a:solidFill>
                  <a:srgbClr val="062B5F"/>
                </a:solidFill>
                <a:latin typeface="Arial" pitchFamily="34" charset="0"/>
                <a:ea typeface="Arial" pitchFamily="34" charset="-122"/>
                <a:cs typeface="Arial" pitchFamily="34" charset="-120"/>
              </a:rPr>
              <a:t>Ready-to-use campaign quotes</a:t>
            </a:r>
            <a:endParaRPr lang="en-US" sz="3100" dirty="0"/>
          </a:p>
        </p:txBody>
      </p:sp>
      <p:sp>
        <p:nvSpPr>
          <p:cNvPr id="5" name="Shape 3"/>
          <p:cNvSpPr/>
          <p:nvPr/>
        </p:nvSpPr>
        <p:spPr>
          <a:xfrm>
            <a:off x="731520" y="1783080"/>
            <a:ext cx="10698480" cy="1298448"/>
          </a:xfrm>
          <a:prstGeom prst="rect">
            <a:avLst/>
          </a:prstGeom>
          <a:solidFill>
            <a:srgbClr val="F4F6FA"/>
          </a:solidFill>
          <a:ln w="12700">
            <a:solidFill>
              <a:srgbClr val="F4F6FA">
                <a:alpha val="0"/>
              </a:srgbClr>
            </a:solidFill>
            <a:prstDash val="solid"/>
          </a:ln>
        </p:spPr>
      </p:sp>
      <p:sp>
        <p:nvSpPr>
          <p:cNvPr id="6" name="Text 4"/>
          <p:cNvSpPr/>
          <p:nvPr/>
        </p:nvSpPr>
        <p:spPr>
          <a:xfrm>
            <a:off x="1005840" y="2084832"/>
            <a:ext cx="9875520" cy="566928"/>
          </a:xfrm>
          <a:prstGeom prst="rect">
            <a:avLst/>
          </a:prstGeom>
          <a:noFill/>
          <a:ln/>
        </p:spPr>
        <p:txBody>
          <a:bodyPr wrap="square" lIns="1016" tIns="1016" rIns="1016" bIns="1016" rtlCol="0" anchor="t">
            <a:normAutofit fontScale="92500" lnSpcReduction="10000"/>
          </a:bodyPr>
          <a:lstStyle/>
          <a:p>
            <a:pPr marL="0" indent="0">
              <a:buNone/>
            </a:pPr>
            <a:r>
              <a:rPr lang="en-US" sz="2200" b="1" i="1" dirty="0">
                <a:solidFill>
                  <a:srgbClr val="062B5F"/>
                </a:solidFill>
                <a:latin typeface="Arial" pitchFamily="34" charset="0"/>
                <a:ea typeface="Arial" pitchFamily="34" charset="-122"/>
                <a:cs typeface="Arial" pitchFamily="34" charset="-120"/>
              </a:rPr>
              <a:t>“This election is about proof, not promises. I have spent decades serving students, families, seniors, churches and neighborhoods.”</a:t>
            </a:r>
            <a:endParaRPr lang="en-US" sz="2200" dirty="0"/>
          </a:p>
        </p:txBody>
      </p:sp>
      <p:sp>
        <p:nvSpPr>
          <p:cNvPr id="7" name="Shape 5"/>
          <p:cNvSpPr/>
          <p:nvPr/>
        </p:nvSpPr>
        <p:spPr>
          <a:xfrm>
            <a:off x="731520" y="3502152"/>
            <a:ext cx="5074920" cy="1417320"/>
          </a:xfrm>
          <a:prstGeom prst="rect">
            <a:avLst/>
          </a:prstGeom>
          <a:solidFill>
            <a:srgbClr val="001B3F"/>
          </a:solidFill>
          <a:ln w="12700">
            <a:solidFill>
              <a:srgbClr val="001B3F">
                <a:alpha val="0"/>
              </a:srgbClr>
            </a:solidFill>
            <a:prstDash val="solid"/>
          </a:ln>
        </p:spPr>
      </p:sp>
      <p:sp>
        <p:nvSpPr>
          <p:cNvPr id="8" name="Text 6"/>
          <p:cNvSpPr/>
          <p:nvPr/>
        </p:nvSpPr>
        <p:spPr>
          <a:xfrm>
            <a:off x="1005840" y="3840480"/>
            <a:ext cx="4526280" cy="548640"/>
          </a:xfrm>
          <a:prstGeom prst="rect">
            <a:avLst/>
          </a:prstGeom>
          <a:noFill/>
          <a:ln/>
        </p:spPr>
        <p:txBody>
          <a:bodyPr wrap="square" lIns="1016" tIns="1016" rIns="1016" bIns="1016" rtlCol="0" anchor="t">
            <a:normAutofit fontScale="85000" lnSpcReduction="10000"/>
          </a:bodyPr>
          <a:lstStyle/>
          <a:p>
            <a:pPr marL="0" indent="0">
              <a:buNone/>
            </a:pPr>
            <a:r>
              <a:rPr lang="en-US" sz="1900" b="1" i="1" dirty="0">
                <a:solidFill>
                  <a:srgbClr val="FFFFFF"/>
                </a:solidFill>
                <a:latin typeface="Arial" pitchFamily="34" charset="0"/>
                <a:ea typeface="Arial" pitchFamily="34" charset="-122"/>
                <a:cs typeface="Arial" pitchFamily="34" charset="-120"/>
              </a:rPr>
              <a:t>“District 109 needs experienced leadership that can bring resources home.”</a:t>
            </a:r>
            <a:endParaRPr lang="en-US" sz="1900" dirty="0"/>
          </a:p>
        </p:txBody>
      </p:sp>
      <p:sp>
        <p:nvSpPr>
          <p:cNvPr id="9" name="Shape 7"/>
          <p:cNvSpPr/>
          <p:nvPr/>
        </p:nvSpPr>
        <p:spPr>
          <a:xfrm>
            <a:off x="6172200" y="3502152"/>
            <a:ext cx="5257800" cy="1417320"/>
          </a:xfrm>
          <a:prstGeom prst="rect">
            <a:avLst/>
          </a:prstGeom>
          <a:solidFill>
            <a:srgbClr val="D1121B"/>
          </a:solidFill>
          <a:ln w="12700">
            <a:solidFill>
              <a:srgbClr val="D1121B">
                <a:alpha val="0"/>
              </a:srgbClr>
            </a:solidFill>
            <a:prstDash val="solid"/>
          </a:ln>
        </p:spPr>
      </p:sp>
      <p:sp>
        <p:nvSpPr>
          <p:cNvPr id="10" name="Text 8"/>
          <p:cNvSpPr/>
          <p:nvPr/>
        </p:nvSpPr>
        <p:spPr>
          <a:xfrm>
            <a:off x="6446520" y="3785616"/>
            <a:ext cx="4718304" cy="658368"/>
          </a:xfrm>
          <a:prstGeom prst="rect">
            <a:avLst/>
          </a:prstGeom>
          <a:noFill/>
          <a:ln/>
        </p:spPr>
        <p:txBody>
          <a:bodyPr wrap="square" lIns="1016" tIns="1016" rIns="1016" bIns="1016" rtlCol="0" anchor="t">
            <a:normAutofit fontScale="92500" lnSpcReduction="10000"/>
          </a:bodyPr>
          <a:lstStyle/>
          <a:p>
            <a:pPr marL="0" indent="0">
              <a:buNone/>
            </a:pPr>
            <a:r>
              <a:rPr lang="en-US" sz="1650" b="1" i="1" dirty="0">
                <a:solidFill>
                  <a:srgbClr val="FFFFFF"/>
                </a:solidFill>
                <a:latin typeface="Arial" pitchFamily="34" charset="0"/>
                <a:ea typeface="Arial" pitchFamily="34" charset="-122"/>
                <a:cs typeface="Arial" pitchFamily="34" charset="-120"/>
              </a:rPr>
              <a:t>“That means stronger schools, better jobs, safer neighborhoods, respect for seniors and real investment in every part of this district.”</a:t>
            </a:r>
            <a:endParaRPr lang="en-US" sz="1650" dirty="0"/>
          </a:p>
        </p:txBody>
      </p:sp>
      <p:sp>
        <p:nvSpPr>
          <p:cNvPr id="11" name="Text 9"/>
          <p:cNvSpPr/>
          <p:nvPr/>
        </p:nvSpPr>
        <p:spPr>
          <a:xfrm>
            <a:off x="914400" y="5532120"/>
            <a:ext cx="9052560" cy="320040"/>
          </a:xfrm>
          <a:prstGeom prst="rect">
            <a:avLst/>
          </a:prstGeom>
          <a:noFill/>
          <a:ln/>
        </p:spPr>
        <p:txBody>
          <a:bodyPr wrap="square" lIns="1016" tIns="1016" rIns="1016" bIns="1016" rtlCol="0" anchor="t">
            <a:normAutofit/>
          </a:bodyPr>
          <a:lstStyle/>
          <a:p>
            <a:pPr marL="0" indent="0">
              <a:buNone/>
            </a:pPr>
            <a:r>
              <a:rPr lang="en-US" sz="1600" b="1" dirty="0">
                <a:solidFill>
                  <a:srgbClr val="0F1B2D"/>
                </a:solidFill>
                <a:latin typeface="Arial" pitchFamily="34" charset="0"/>
                <a:ea typeface="Arial" pitchFamily="34" charset="-122"/>
                <a:cs typeface="Arial" pitchFamily="34" charset="-120"/>
              </a:rPr>
              <a:t>Use for press stories, captions, campaign newsletters, radio scripts, and event introductions.</a:t>
            </a:r>
            <a:endParaRPr lang="en-US" sz="1600" dirty="0"/>
          </a:p>
        </p:txBody>
      </p:sp>
      <p:sp>
        <p:nvSpPr>
          <p:cNvPr id="12" name="Text 10"/>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3" name="Text 11"/>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14" name="Picture 13" descr="A flag flying in front of a building&#10;&#10;Description automatically generated">
            <a:extLst>
              <a:ext uri="{FF2B5EF4-FFF2-40B4-BE49-F238E27FC236}">
                <a16:creationId xmlns:a16="http://schemas.microsoft.com/office/drawing/2014/main" id="{F2CA98F4-FEED-F250-2FF5-D3C14C79F815}"/>
              </a:ext>
            </a:extLst>
          </p:cNvPr>
          <p:cNvPicPr>
            <a:picLocks noChangeAspect="1"/>
          </p:cNvPicPr>
          <p:nvPr/>
        </p:nvPicPr>
        <p:blipFill>
          <a:blip r:embed="rId3"/>
          <a:stretch>
            <a:fillRect/>
          </a:stretch>
        </p:blipFill>
        <p:spPr>
          <a:xfrm>
            <a:off x="-4278662" y="0"/>
            <a:ext cx="17835635" cy="8055337"/>
          </a:xfrm>
          <a:prstGeom prst="rect">
            <a:avLst/>
          </a:prstGeom>
        </p:spPr>
      </p:pic>
      <p:sp>
        <p:nvSpPr>
          <p:cNvPr id="3" name="Shape 0"/>
          <p:cNvSpPr/>
          <p:nvPr/>
        </p:nvSpPr>
        <p:spPr>
          <a:xfrm>
            <a:off x="502920" y="749808"/>
            <a:ext cx="4983480" cy="5468112"/>
          </a:xfrm>
          <a:prstGeom prst="rect">
            <a:avLst/>
          </a:prstGeom>
          <a:solidFill>
            <a:srgbClr val="FFFFFF"/>
          </a:solidFill>
          <a:ln w="12700">
            <a:solidFill>
              <a:srgbClr val="FFFFFF">
                <a:alpha val="0"/>
              </a:srgbClr>
            </a:solidFill>
            <a:prstDash val="solid"/>
          </a:ln>
        </p:spPr>
      </p:sp>
      <p:sp>
        <p:nvSpPr>
          <p:cNvPr id="4" name="Text 1"/>
          <p:cNvSpPr/>
          <p:nvPr/>
        </p:nvSpPr>
        <p:spPr>
          <a:xfrm>
            <a:off x="11292840" y="164592"/>
            <a:ext cx="365760" cy="228600"/>
          </a:xfrm>
          <a:prstGeom prst="rect">
            <a:avLst/>
          </a:prstGeom>
          <a:noFill/>
          <a:ln/>
        </p:spPr>
        <p:txBody>
          <a:bodyPr wrap="square" lIns="0" tIns="0" rIns="0" bIns="0" rtlCol="0" anchor="ctr"/>
          <a:lstStyle/>
          <a:p>
            <a:pPr marL="0" indent="0" algn="r">
              <a:buNone/>
            </a:pPr>
            <a:r>
              <a:rPr lang="en-US" sz="800" b="1" dirty="0">
                <a:solidFill>
                  <a:srgbClr val="9AA5B5"/>
                </a:solidFill>
              </a:rPr>
              <a:t>08</a:t>
            </a:r>
            <a:endParaRPr lang="en-US" sz="800" dirty="0"/>
          </a:p>
        </p:txBody>
      </p:sp>
      <p:sp>
        <p:nvSpPr>
          <p:cNvPr id="5" name="Text 2">
            <a:extLst>
              <a:ext uri="{C183D7F6-B498-43B3-948B-1728B52AA6E4}">
                <adec:decorative xmlns:adec="http://schemas.microsoft.com/office/drawing/2017/decorative" val="1"/>
              </a:ext>
            </a:extLst>
          </p:cNvPr>
          <p:cNvSpPr/>
          <p:nvPr/>
        </p:nvSpPr>
        <p:spPr>
          <a:xfrm>
            <a:off x="548640" y="411480"/>
            <a:ext cx="5303520" cy="228600"/>
          </a:xfrm>
          <a:prstGeom prst="rect">
            <a:avLst/>
          </a:prstGeom>
          <a:noFill/>
          <a:ln/>
        </p:spPr>
        <p:txBody>
          <a:bodyPr wrap="square" lIns="0" tIns="0" rIns="0" bIns="0" rtlCol="0" anchor="ctr"/>
          <a:lstStyle/>
          <a:p>
            <a:pPr marL="0" indent="0">
              <a:buNone/>
            </a:pPr>
            <a:r>
              <a:rPr lang="en-US" sz="1050" b="1" dirty="0">
                <a:solidFill>
                  <a:schemeClr val="bg1"/>
                </a:solidFill>
                <a:latin typeface="Arial" pitchFamily="34" charset="0"/>
                <a:ea typeface="Arial" pitchFamily="34" charset="-122"/>
                <a:cs typeface="Arial" pitchFamily="34" charset="-120"/>
              </a:rPr>
              <a:t>PRESS RELEASE + STORY HOOKS</a:t>
            </a:r>
            <a:endParaRPr lang="en-US" sz="1050" dirty="0">
              <a:solidFill>
                <a:schemeClr val="bg1"/>
              </a:solidFill>
            </a:endParaRPr>
          </a:p>
        </p:txBody>
      </p:sp>
      <p:sp>
        <p:nvSpPr>
          <p:cNvPr id="6" name="Text 3"/>
          <p:cNvSpPr/>
          <p:nvPr/>
        </p:nvSpPr>
        <p:spPr>
          <a:xfrm>
            <a:off x="777240" y="960120"/>
            <a:ext cx="4297680" cy="640080"/>
          </a:xfrm>
          <a:prstGeom prst="rect">
            <a:avLst/>
          </a:prstGeom>
          <a:noFill/>
          <a:ln/>
        </p:spPr>
        <p:txBody>
          <a:bodyPr wrap="square" lIns="254" tIns="254" rIns="254" bIns="254" rtlCol="0" anchor="ctr">
            <a:normAutofit fontScale="92500"/>
          </a:bodyPr>
          <a:lstStyle/>
          <a:p>
            <a:pPr marL="0" indent="0">
              <a:buNone/>
            </a:pPr>
            <a:r>
              <a:rPr lang="en-US" sz="3000" b="1" dirty="0">
                <a:solidFill>
                  <a:srgbClr val="062B5F"/>
                </a:solidFill>
                <a:latin typeface="Arial" pitchFamily="34" charset="0"/>
                <a:ea typeface="Arial" pitchFamily="34" charset="-122"/>
                <a:cs typeface="Arial" pitchFamily="34" charset="-120"/>
              </a:rPr>
              <a:t>Suggested media angles</a:t>
            </a:r>
            <a:endParaRPr lang="en-US" sz="3000" dirty="0"/>
          </a:p>
        </p:txBody>
      </p:sp>
      <p:sp>
        <p:nvSpPr>
          <p:cNvPr id="7" name="Text 4"/>
          <p:cNvSpPr/>
          <p:nvPr/>
        </p:nvSpPr>
        <p:spPr>
          <a:xfrm>
            <a:off x="868680" y="1901952"/>
            <a:ext cx="4160520" cy="2331720"/>
          </a:xfrm>
          <a:prstGeom prst="rect">
            <a:avLst/>
          </a:prstGeom>
          <a:noFill/>
          <a:ln/>
        </p:spPr>
        <p:txBody>
          <a:bodyPr wrap="square" lIns="1016" tIns="1016" rIns="1016" bIns="1016" rtlCol="0" anchor="ctr">
            <a:normAutofit/>
          </a:bodyPr>
          <a:lstStyle/>
          <a:p>
            <a:pPr marL="0" indent="0">
              <a:buNone/>
            </a:pPr>
            <a:r>
              <a:rPr lang="en-US" sz="1550" dirty="0">
                <a:solidFill>
                  <a:srgbClr val="0F1B2D"/>
                </a:solidFill>
                <a:latin typeface="Arial" pitchFamily="34" charset="0"/>
                <a:ea typeface="Arial" pitchFamily="34" charset="-122"/>
                <a:cs typeface="Arial" pitchFamily="34" charset="-120"/>
              </a:rPr>
              <a:t>• Former State Representative returns with an “On The Move” message
• Experienced educator frames campaign around proof, not promises
• District 109 candidate highlights funding wins and neighborhood investment
• Campaign focuses on education, opportunity, safety, seniors and youth</a:t>
            </a:r>
            <a:endParaRPr lang="en-US" sz="1550" dirty="0"/>
          </a:p>
        </p:txBody>
      </p:sp>
      <p:sp>
        <p:nvSpPr>
          <p:cNvPr id="8" name="Shape 5"/>
          <p:cNvSpPr/>
          <p:nvPr/>
        </p:nvSpPr>
        <p:spPr>
          <a:xfrm>
            <a:off x="6035040" y="4617720"/>
            <a:ext cx="5120640" cy="960120"/>
          </a:xfrm>
          <a:prstGeom prst="rect">
            <a:avLst/>
          </a:prstGeom>
          <a:solidFill>
            <a:srgbClr val="001B3F"/>
          </a:solidFill>
          <a:ln w="12700">
            <a:solidFill>
              <a:srgbClr val="001B3F">
                <a:alpha val="0"/>
              </a:srgbClr>
            </a:solidFill>
            <a:prstDash val="solid"/>
          </a:ln>
        </p:spPr>
      </p:sp>
      <p:sp>
        <p:nvSpPr>
          <p:cNvPr id="9" name="Text 6"/>
          <p:cNvSpPr/>
          <p:nvPr/>
        </p:nvSpPr>
        <p:spPr>
          <a:xfrm>
            <a:off x="6327648" y="4800600"/>
            <a:ext cx="1645920" cy="182880"/>
          </a:xfrm>
          <a:prstGeom prst="rect">
            <a:avLst/>
          </a:prstGeom>
          <a:noFill/>
          <a:ln/>
        </p:spPr>
        <p:txBody>
          <a:bodyPr wrap="square" lIns="1016" tIns="1016" rIns="1016" bIns="1016" rtlCol="0" anchor="t">
            <a:normAutofit/>
          </a:bodyPr>
          <a:lstStyle/>
          <a:p>
            <a:pPr marL="0" indent="0">
              <a:buNone/>
            </a:pPr>
            <a:r>
              <a:rPr lang="en-US" sz="1000" b="1" dirty="0">
                <a:solidFill>
                  <a:srgbClr val="D1121B"/>
                </a:solidFill>
                <a:latin typeface="Arial" pitchFamily="34" charset="0"/>
                <a:ea typeface="Arial" pitchFamily="34" charset="-122"/>
                <a:cs typeface="Arial" pitchFamily="34" charset="-120"/>
              </a:rPr>
              <a:t>Suggested headline</a:t>
            </a:r>
            <a:endParaRPr lang="en-US" sz="1000" dirty="0"/>
          </a:p>
        </p:txBody>
      </p:sp>
      <p:sp>
        <p:nvSpPr>
          <p:cNvPr id="10" name="Text 7"/>
          <p:cNvSpPr/>
          <p:nvPr/>
        </p:nvSpPr>
        <p:spPr>
          <a:xfrm>
            <a:off x="6327648" y="5074920"/>
            <a:ext cx="4389120" cy="338328"/>
          </a:xfrm>
          <a:prstGeom prst="rect">
            <a:avLst/>
          </a:prstGeom>
          <a:noFill/>
          <a:ln/>
        </p:spPr>
        <p:txBody>
          <a:bodyPr wrap="square" lIns="1016" tIns="1016" rIns="1016" bIns="1016" rtlCol="0" anchor="t">
            <a:normAutofit lnSpcReduction="10000"/>
          </a:bodyPr>
          <a:lstStyle/>
          <a:p>
            <a:pPr marL="0" indent="0">
              <a:buNone/>
            </a:pPr>
            <a:r>
              <a:rPr lang="en-US" sz="1150" b="1" dirty="0">
                <a:solidFill>
                  <a:srgbClr val="FFFFFF"/>
                </a:solidFill>
                <a:latin typeface="Arial" pitchFamily="34" charset="0"/>
                <a:ea typeface="Arial" pitchFamily="34" charset="-122"/>
                <a:cs typeface="Arial" pitchFamily="34" charset="-120"/>
              </a:rPr>
              <a:t>James Bush III Highlights Proven Record and “On The Move” Campaign for Florida House District 109</a:t>
            </a:r>
            <a:endParaRPr lang="en-US" sz="1150" dirty="0"/>
          </a:p>
        </p:txBody>
      </p:sp>
      <p:sp>
        <p:nvSpPr>
          <p:cNvPr id="11" name="Text 8"/>
          <p:cNvSpPr/>
          <p:nvPr/>
        </p:nvSpPr>
        <p:spPr>
          <a:xfrm>
            <a:off x="566928" y="6446520"/>
            <a:ext cx="8046720" cy="228600"/>
          </a:xfrm>
          <a:prstGeom prst="rect">
            <a:avLst/>
          </a:prstGeom>
          <a:noFill/>
          <a:ln/>
        </p:spPr>
        <p:txBody>
          <a:bodyPr wrap="square" lIns="0" tIns="0" rIns="0" bIns="0" rtlCol="0" anchor="ctr"/>
          <a:lstStyle/>
          <a:p>
            <a:pPr marL="0" indent="0">
              <a:buNone/>
            </a:pPr>
            <a:r>
              <a:rPr lang="en-US" sz="850" b="1" dirty="0">
                <a:solidFill>
                  <a:srgbClr val="062B5F"/>
                </a:solidFill>
              </a:rPr>
              <a:t>James Bush III for Florida House District 109  |  Democrat  |  Election Day: August 18, 2026</a:t>
            </a:r>
            <a:endParaRPr lang="en-US" sz="850" dirty="0"/>
          </a:p>
        </p:txBody>
      </p:sp>
      <p:sp>
        <p:nvSpPr>
          <p:cNvPr id="12" name="Text 9"/>
          <p:cNvSpPr/>
          <p:nvPr/>
        </p:nvSpPr>
        <p:spPr>
          <a:xfrm>
            <a:off x="9372600" y="6446520"/>
            <a:ext cx="2240280" cy="228600"/>
          </a:xfrm>
          <a:prstGeom prst="rect">
            <a:avLst/>
          </a:prstGeom>
          <a:noFill/>
          <a:ln/>
        </p:spPr>
        <p:txBody>
          <a:bodyPr wrap="square" lIns="0" tIns="0" rIns="0" bIns="0" rtlCol="0" anchor="ctr"/>
          <a:lstStyle/>
          <a:p>
            <a:pPr marL="0" indent="0" algn="r">
              <a:buNone/>
            </a:pPr>
            <a:r>
              <a:rPr lang="en-US" sz="850" b="1" dirty="0">
                <a:solidFill>
                  <a:srgbClr val="062B5F"/>
                </a:solidFill>
              </a:rPr>
              <a:t>JamesBushIII.com</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1413</Words>
  <Application>Microsoft Macintosh PowerPoint</Application>
  <PresentationFormat>Widescreen</PresentationFormat>
  <Paragraphs>144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Superflyers,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James Bush III Media Kit</dc:title>
  <dc:subject>James Bush III 2026 Media Kit</dc:subject>
  <dc:creator>Superflyers, LLC</dc:creator>
  <cp:lastModifiedBy>Nikki Baker</cp:lastModifiedBy>
  <cp:revision>3</cp:revision>
  <dcterms:created xsi:type="dcterms:W3CDTF">2026-06-22T07:18:45Z</dcterms:created>
  <dcterms:modified xsi:type="dcterms:W3CDTF">2026-06-27T18:14:06Z</dcterms:modified>
</cp:coreProperties>
</file>